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61" r:id="rId5"/>
    <p:sldId id="263" r:id="rId6"/>
    <p:sldId id="258" r:id="rId7"/>
    <p:sldId id="259" r:id="rId8"/>
    <p:sldId id="260" r:id="rId9"/>
    <p:sldId id="265" r:id="rId10"/>
    <p:sldId id="266" r:id="rId11"/>
    <p:sldId id="264" r:id="rId12"/>
    <p:sldId id="262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1E6EA7-77E0-4560-BFE8-4DA82268082E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DEDBB57-2CBA-4EF8-9134-66C046C183FE}">
      <dgm:prSet custT="1"/>
      <dgm:spPr/>
      <dgm:t>
        <a:bodyPr/>
        <a:lstStyle/>
        <a:p>
          <a:pPr algn="ctr"/>
          <a:r>
            <a:rPr lang="en-IN" sz="1400" b="1" dirty="0"/>
            <a:t>Political</a:t>
          </a:r>
        </a:p>
        <a:p>
          <a:pPr algn="l"/>
          <a:r>
            <a:rPr lang="en-IN" sz="1400" dirty="0"/>
            <a:t>1) Not allowed to test its products on animals, as well as many Arab countries see the western products negatively.</a:t>
          </a:r>
        </a:p>
        <a:p>
          <a:pPr algn="l"/>
          <a:r>
            <a:rPr lang="en-IN" sz="1400" dirty="0"/>
            <a:t>2) This affected the company’s ambition to have presence in all the countries.</a:t>
          </a:r>
          <a:endParaRPr lang="en-US" sz="1400" dirty="0"/>
        </a:p>
      </dgm:t>
    </dgm:pt>
    <dgm:pt modelId="{E584B628-C91A-4D8D-B661-7A9580B7767B}" type="parTrans" cxnId="{C2C93C7F-A823-4E67-8604-9FAACF3EA935}">
      <dgm:prSet/>
      <dgm:spPr/>
      <dgm:t>
        <a:bodyPr/>
        <a:lstStyle/>
        <a:p>
          <a:endParaRPr lang="en-US"/>
        </a:p>
      </dgm:t>
    </dgm:pt>
    <dgm:pt modelId="{CB09AC98-031B-442C-9635-C9251C77DBAE}" type="sibTrans" cxnId="{C2C93C7F-A823-4E67-8604-9FAACF3EA935}">
      <dgm:prSet phldrT="1"/>
      <dgm:spPr/>
      <dgm:t>
        <a:bodyPr/>
        <a:lstStyle/>
        <a:p>
          <a:r>
            <a:rPr lang="en-US" dirty="0"/>
            <a:t>P</a:t>
          </a:r>
        </a:p>
      </dgm:t>
    </dgm:pt>
    <dgm:pt modelId="{0CC5928F-0CD3-453D-A356-CDF17F6D3B99}">
      <dgm:prSet custT="1"/>
      <dgm:spPr/>
      <dgm:t>
        <a:bodyPr/>
        <a:lstStyle/>
        <a:p>
          <a:pPr algn="ctr"/>
          <a:r>
            <a:rPr lang="en-IN" sz="1400" b="1" dirty="0"/>
            <a:t>Economic</a:t>
          </a:r>
        </a:p>
        <a:p>
          <a:pPr algn="l"/>
          <a:r>
            <a:rPr lang="en-IN" sz="1400" dirty="0"/>
            <a:t>1) China &amp; India, the fastest-growing economies offer expansion opportunities. </a:t>
          </a:r>
        </a:p>
        <a:p>
          <a:pPr algn="l"/>
          <a:r>
            <a:rPr lang="en-IN" sz="1400" dirty="0"/>
            <a:t>2) However, the global slowdown &amp; trade war have caused reduced consumption, leading to low demand.</a:t>
          </a:r>
          <a:endParaRPr lang="en-US" sz="1400" dirty="0"/>
        </a:p>
      </dgm:t>
    </dgm:pt>
    <dgm:pt modelId="{647341B3-72F6-468D-9511-250EC27551D9}" type="parTrans" cxnId="{3A279A85-ED02-478F-B354-91B068F80FF6}">
      <dgm:prSet/>
      <dgm:spPr/>
      <dgm:t>
        <a:bodyPr/>
        <a:lstStyle/>
        <a:p>
          <a:endParaRPr lang="en-US"/>
        </a:p>
      </dgm:t>
    </dgm:pt>
    <dgm:pt modelId="{6AF849B5-0CD3-4778-8ED8-100C679D6A0D}" type="sibTrans" cxnId="{3A279A85-ED02-478F-B354-91B068F80FF6}">
      <dgm:prSet phldrT="2"/>
      <dgm:spPr/>
      <dgm:t>
        <a:bodyPr/>
        <a:lstStyle/>
        <a:p>
          <a:r>
            <a:rPr lang="en-US" dirty="0"/>
            <a:t>E</a:t>
          </a:r>
        </a:p>
      </dgm:t>
    </dgm:pt>
    <dgm:pt modelId="{1D2EB340-2EB2-4DE5-9857-52D81529E233}">
      <dgm:prSet custT="1"/>
      <dgm:spPr/>
      <dgm:t>
        <a:bodyPr/>
        <a:lstStyle/>
        <a:p>
          <a:pPr algn="ctr"/>
          <a:r>
            <a:rPr lang="en-IN" sz="1400" b="1" dirty="0"/>
            <a:t>Social</a:t>
          </a:r>
        </a:p>
        <a:p>
          <a:pPr algn="l"/>
          <a:r>
            <a:rPr lang="en-IN" sz="1400" dirty="0"/>
            <a:t>1) The desire to showcase beauty and share it online has created opportunities for L'Oréal. </a:t>
          </a:r>
        </a:p>
        <a:p>
          <a:pPr algn="l"/>
          <a:r>
            <a:rPr lang="en-IN" sz="1400" dirty="0"/>
            <a:t>2) Today’s generation prefers home beauty products and environmental-friendly product. </a:t>
          </a:r>
          <a:endParaRPr lang="en-US" sz="1400" dirty="0"/>
        </a:p>
      </dgm:t>
    </dgm:pt>
    <dgm:pt modelId="{89301435-4165-4806-B78A-902096FB3CAC}" type="parTrans" cxnId="{E95A62FA-E8C9-4F42-882C-5D8B474F2E47}">
      <dgm:prSet/>
      <dgm:spPr/>
      <dgm:t>
        <a:bodyPr/>
        <a:lstStyle/>
        <a:p>
          <a:endParaRPr lang="en-US"/>
        </a:p>
      </dgm:t>
    </dgm:pt>
    <dgm:pt modelId="{008BD030-3329-45F1-B1FB-74A3613EB42E}" type="sibTrans" cxnId="{E95A62FA-E8C9-4F42-882C-5D8B474F2E47}">
      <dgm:prSet phldrT="3"/>
      <dgm:spPr/>
      <dgm:t>
        <a:bodyPr/>
        <a:lstStyle/>
        <a:p>
          <a:r>
            <a:rPr lang="en-US" dirty="0"/>
            <a:t>S</a:t>
          </a:r>
        </a:p>
      </dgm:t>
    </dgm:pt>
    <dgm:pt modelId="{C0D2302E-268E-4AE5-A916-B33467F2AF9C}">
      <dgm:prSet custT="1"/>
      <dgm:spPr/>
      <dgm:t>
        <a:bodyPr/>
        <a:lstStyle/>
        <a:p>
          <a:pPr algn="ctr"/>
          <a:r>
            <a:rPr lang="en-IN" sz="1400" b="1" dirty="0"/>
            <a:t>Technological</a:t>
          </a:r>
        </a:p>
        <a:p>
          <a:pPr algn="l"/>
          <a:r>
            <a:rPr lang="en-IN" sz="1400" dirty="0"/>
            <a:t>1) L'Oréal embraces technology, invests in its R&amp;D.</a:t>
          </a:r>
        </a:p>
        <a:p>
          <a:pPr algn="l"/>
          <a:r>
            <a:rPr lang="en-IN" sz="1400" dirty="0"/>
            <a:t>2) It also introduces new categories of products, engages with customers through social media, and offers innovative products.</a:t>
          </a:r>
          <a:endParaRPr lang="en-US" sz="1400" dirty="0"/>
        </a:p>
      </dgm:t>
    </dgm:pt>
    <dgm:pt modelId="{C647D6EA-0DAB-42AC-9830-0617667E1CFD}" type="parTrans" cxnId="{659C1BB1-B51A-4F0D-843A-06BE39A679BA}">
      <dgm:prSet/>
      <dgm:spPr/>
      <dgm:t>
        <a:bodyPr/>
        <a:lstStyle/>
        <a:p>
          <a:endParaRPr lang="en-US"/>
        </a:p>
      </dgm:t>
    </dgm:pt>
    <dgm:pt modelId="{6A33C1D1-2E65-43E2-9BEB-DB2C034CE0DE}" type="sibTrans" cxnId="{659C1BB1-B51A-4F0D-843A-06BE39A679BA}">
      <dgm:prSet phldrT="4"/>
      <dgm:spPr/>
      <dgm:t>
        <a:bodyPr/>
        <a:lstStyle/>
        <a:p>
          <a:r>
            <a:rPr lang="en-US" dirty="0"/>
            <a:t>T</a:t>
          </a:r>
        </a:p>
      </dgm:t>
    </dgm:pt>
    <dgm:pt modelId="{668033E8-524A-4CAC-AEBD-ADE099B0811C}">
      <dgm:prSet custT="1"/>
      <dgm:spPr/>
      <dgm:t>
        <a:bodyPr/>
        <a:lstStyle/>
        <a:p>
          <a:pPr algn="ctr"/>
          <a:r>
            <a:rPr lang="en-IN" sz="1400" b="1" dirty="0"/>
            <a:t>Legal</a:t>
          </a:r>
        </a:p>
        <a:p>
          <a:pPr algn="l"/>
          <a:r>
            <a:rPr lang="en-IN" sz="1400" dirty="0"/>
            <a:t>1) L'Oréal faced legal battles against imitators, a lead contamination issue </a:t>
          </a:r>
        </a:p>
        <a:p>
          <a:pPr algn="l"/>
          <a:r>
            <a:rPr lang="en-IN" sz="1400" dirty="0"/>
            <a:t>2) It also false claimed about their product, resulting in legal actions.</a:t>
          </a:r>
          <a:endParaRPr lang="en-US" sz="1400" dirty="0"/>
        </a:p>
      </dgm:t>
    </dgm:pt>
    <dgm:pt modelId="{6CD9DD04-3876-48F9-8DB4-A08264AA775C}" type="parTrans" cxnId="{5CE5AAD3-9449-4E1D-BA0E-6219C2E8BDE2}">
      <dgm:prSet/>
      <dgm:spPr/>
      <dgm:t>
        <a:bodyPr/>
        <a:lstStyle/>
        <a:p>
          <a:endParaRPr lang="en-US"/>
        </a:p>
      </dgm:t>
    </dgm:pt>
    <dgm:pt modelId="{B28D74B4-1A9F-4B19-B4C6-5F4339C426F7}" type="sibTrans" cxnId="{5CE5AAD3-9449-4E1D-BA0E-6219C2E8BDE2}">
      <dgm:prSet phldrT="5"/>
      <dgm:spPr/>
      <dgm:t>
        <a:bodyPr/>
        <a:lstStyle/>
        <a:p>
          <a:r>
            <a:rPr lang="en-US" dirty="0"/>
            <a:t>L</a:t>
          </a:r>
        </a:p>
      </dgm:t>
    </dgm:pt>
    <dgm:pt modelId="{FC46505D-D703-4D88-A25D-745933FFFF8F}">
      <dgm:prSet custT="1"/>
      <dgm:spPr/>
      <dgm:t>
        <a:bodyPr/>
        <a:lstStyle/>
        <a:p>
          <a:pPr algn="ctr"/>
          <a:r>
            <a:rPr lang="en-IN" sz="1400" b="1" dirty="0"/>
            <a:t>Environmental</a:t>
          </a:r>
        </a:p>
        <a:p>
          <a:pPr algn="l"/>
          <a:r>
            <a:rPr lang="en-IN" sz="1400" dirty="0"/>
            <a:t>1) L'Oréal prioritizes sustainability by focusing on eco-friendly products, forest certification, greenhouse gas reduction.</a:t>
          </a:r>
        </a:p>
        <a:p>
          <a:pPr algn="l"/>
          <a:r>
            <a:rPr lang="en-IN" sz="1400" dirty="0"/>
            <a:t>2) It also participates in responsible sourcing. </a:t>
          </a:r>
          <a:endParaRPr lang="en-US" sz="1400" dirty="0"/>
        </a:p>
      </dgm:t>
    </dgm:pt>
    <dgm:pt modelId="{66A42DAF-59F1-4FA6-953E-29E5E2B953A1}" type="parTrans" cxnId="{7B656E6F-16C0-4791-A562-32A5E67F6B71}">
      <dgm:prSet/>
      <dgm:spPr/>
      <dgm:t>
        <a:bodyPr/>
        <a:lstStyle/>
        <a:p>
          <a:endParaRPr lang="en-US"/>
        </a:p>
      </dgm:t>
    </dgm:pt>
    <dgm:pt modelId="{289E76A1-9D87-4835-8392-1FB4D2F268DD}" type="sibTrans" cxnId="{7B656E6F-16C0-4791-A562-32A5E67F6B71}">
      <dgm:prSet phldrT="6"/>
      <dgm:spPr/>
      <dgm:t>
        <a:bodyPr/>
        <a:lstStyle/>
        <a:p>
          <a:r>
            <a:rPr lang="en-US" dirty="0"/>
            <a:t>E</a:t>
          </a:r>
        </a:p>
      </dgm:t>
    </dgm:pt>
    <dgm:pt modelId="{057F0509-9E0F-49BA-8C48-D7E704EB221E}" type="pres">
      <dgm:prSet presAssocID="{2F1E6EA7-77E0-4560-BFE8-4DA82268082E}" presName="linearFlow" presStyleCnt="0">
        <dgm:presLayoutVars>
          <dgm:dir/>
          <dgm:animLvl val="lvl"/>
          <dgm:resizeHandles val="exact"/>
        </dgm:presLayoutVars>
      </dgm:prSet>
      <dgm:spPr/>
    </dgm:pt>
    <dgm:pt modelId="{F68A024A-A73F-4A89-93BD-13260F157E94}" type="pres">
      <dgm:prSet presAssocID="{7DEDBB57-2CBA-4EF8-9134-66C046C183FE}" presName="compositeNode" presStyleCnt="0"/>
      <dgm:spPr/>
    </dgm:pt>
    <dgm:pt modelId="{7E49C870-FA80-438C-B1E1-0FA5427F297C}" type="pres">
      <dgm:prSet presAssocID="{7DEDBB57-2CBA-4EF8-9134-66C046C183F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899DD10-FF07-415C-AD8E-D3C0D44AAA92}" type="pres">
      <dgm:prSet presAssocID="{7DEDBB57-2CBA-4EF8-9134-66C046C183FE}" presName="parSh" presStyleCnt="0"/>
      <dgm:spPr/>
    </dgm:pt>
    <dgm:pt modelId="{0217D4DD-E5C2-4560-A9B6-02DA992B842A}" type="pres">
      <dgm:prSet presAssocID="{7DEDBB57-2CBA-4EF8-9134-66C046C183FE}" presName="lineNode" presStyleLbl="alignAccFollowNode1" presStyleIdx="0" presStyleCnt="18"/>
      <dgm:spPr/>
    </dgm:pt>
    <dgm:pt modelId="{38772BF3-7B74-4738-A623-A9AA1A1FC21F}" type="pres">
      <dgm:prSet presAssocID="{7DEDBB57-2CBA-4EF8-9134-66C046C183FE}" presName="lineArrowNode" presStyleLbl="alignAccFollowNode1" presStyleIdx="1" presStyleCnt="18"/>
      <dgm:spPr/>
    </dgm:pt>
    <dgm:pt modelId="{D7C91D33-AC6C-4393-AAF6-D2BE6E4F90BB}" type="pres">
      <dgm:prSet presAssocID="{CB09AC98-031B-442C-9635-C9251C77DBAE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41D2FC77-F2B7-4F3B-A35E-564259C400E0}" type="pres">
      <dgm:prSet presAssocID="{CB09AC98-031B-442C-9635-C9251C77DBAE}" presName="spacerBetweenCircleAndCallout" presStyleCnt="0">
        <dgm:presLayoutVars/>
      </dgm:prSet>
      <dgm:spPr/>
    </dgm:pt>
    <dgm:pt modelId="{E8A4A0DC-710C-4D7A-BA99-F29C2CF2CD13}" type="pres">
      <dgm:prSet presAssocID="{7DEDBB57-2CBA-4EF8-9134-66C046C183FE}" presName="nodeText" presStyleLbl="alignAccFollowNode1" presStyleIdx="2" presStyleCnt="18" custScaleY="100000">
        <dgm:presLayoutVars>
          <dgm:bulletEnabled val="1"/>
        </dgm:presLayoutVars>
      </dgm:prSet>
      <dgm:spPr/>
    </dgm:pt>
    <dgm:pt modelId="{B924E1AB-DE92-4855-977A-6D192177DFAB}" type="pres">
      <dgm:prSet presAssocID="{CB09AC98-031B-442C-9635-C9251C77DBAE}" presName="sibTransComposite" presStyleCnt="0"/>
      <dgm:spPr/>
    </dgm:pt>
    <dgm:pt modelId="{B1D277ED-DF7C-4513-9F45-F8D76F4FA55B}" type="pres">
      <dgm:prSet presAssocID="{0CC5928F-0CD3-453D-A356-CDF17F6D3B99}" presName="compositeNode" presStyleCnt="0"/>
      <dgm:spPr/>
    </dgm:pt>
    <dgm:pt modelId="{BA0A0596-9830-46AB-BF31-8A76BFE29260}" type="pres">
      <dgm:prSet presAssocID="{0CC5928F-0CD3-453D-A356-CDF17F6D3B9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77B5C1E-BD02-4BD0-8154-257E8FAC5BEF}" type="pres">
      <dgm:prSet presAssocID="{0CC5928F-0CD3-453D-A356-CDF17F6D3B99}" presName="parSh" presStyleCnt="0"/>
      <dgm:spPr/>
    </dgm:pt>
    <dgm:pt modelId="{7DF4FF40-8E27-46B1-837D-91C3CD4AF0BD}" type="pres">
      <dgm:prSet presAssocID="{0CC5928F-0CD3-453D-A356-CDF17F6D3B99}" presName="lineNode" presStyleLbl="alignAccFollowNode1" presStyleIdx="3" presStyleCnt="18"/>
      <dgm:spPr/>
    </dgm:pt>
    <dgm:pt modelId="{2109DF8F-8718-42E7-BA8F-1272C2BB4748}" type="pres">
      <dgm:prSet presAssocID="{0CC5928F-0CD3-453D-A356-CDF17F6D3B99}" presName="lineArrowNode" presStyleLbl="alignAccFollowNode1" presStyleIdx="4" presStyleCnt="18"/>
      <dgm:spPr/>
    </dgm:pt>
    <dgm:pt modelId="{D32CD56A-0FCF-4655-9713-E454C2E0F154}" type="pres">
      <dgm:prSet presAssocID="{6AF849B5-0CD3-4778-8ED8-100C679D6A0D}" presName="sibTransNodeCircle" presStyleLbl="alignNode1" presStyleIdx="1" presStyleCnt="6">
        <dgm:presLayoutVars>
          <dgm:chMax val="0"/>
          <dgm:bulletEnabled/>
        </dgm:presLayoutVars>
      </dgm:prSet>
      <dgm:spPr/>
    </dgm:pt>
    <dgm:pt modelId="{A2DE39F6-77BA-43CF-A78B-E870F73FE9B6}" type="pres">
      <dgm:prSet presAssocID="{6AF849B5-0CD3-4778-8ED8-100C679D6A0D}" presName="spacerBetweenCircleAndCallout" presStyleCnt="0">
        <dgm:presLayoutVars/>
      </dgm:prSet>
      <dgm:spPr/>
    </dgm:pt>
    <dgm:pt modelId="{C983EEF1-92C6-4AA8-9D0E-E989B9F1581C}" type="pres">
      <dgm:prSet presAssocID="{0CC5928F-0CD3-453D-A356-CDF17F6D3B99}" presName="nodeText" presStyleLbl="alignAccFollowNode1" presStyleIdx="5" presStyleCnt="18" custScaleY="100000" custLinFactNeighborY="3758">
        <dgm:presLayoutVars>
          <dgm:bulletEnabled val="1"/>
        </dgm:presLayoutVars>
      </dgm:prSet>
      <dgm:spPr/>
    </dgm:pt>
    <dgm:pt modelId="{EBBCC51B-97F0-4E74-9A45-1811F0A18B00}" type="pres">
      <dgm:prSet presAssocID="{6AF849B5-0CD3-4778-8ED8-100C679D6A0D}" presName="sibTransComposite" presStyleCnt="0"/>
      <dgm:spPr/>
    </dgm:pt>
    <dgm:pt modelId="{0447930D-8F54-40CB-9D27-80086CB963D2}" type="pres">
      <dgm:prSet presAssocID="{1D2EB340-2EB2-4DE5-9857-52D81529E233}" presName="compositeNode" presStyleCnt="0"/>
      <dgm:spPr/>
    </dgm:pt>
    <dgm:pt modelId="{131DD036-4852-4A7D-AE21-BF500DC2AB4D}" type="pres">
      <dgm:prSet presAssocID="{1D2EB340-2EB2-4DE5-9857-52D81529E23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D683D78-E8CA-49C6-95CB-4E41681CD563}" type="pres">
      <dgm:prSet presAssocID="{1D2EB340-2EB2-4DE5-9857-52D81529E233}" presName="parSh" presStyleCnt="0"/>
      <dgm:spPr/>
    </dgm:pt>
    <dgm:pt modelId="{0697568F-30BB-4886-B2F8-5FDA16307B5C}" type="pres">
      <dgm:prSet presAssocID="{1D2EB340-2EB2-4DE5-9857-52D81529E233}" presName="lineNode" presStyleLbl="alignAccFollowNode1" presStyleIdx="6" presStyleCnt="18"/>
      <dgm:spPr/>
    </dgm:pt>
    <dgm:pt modelId="{4F7ED6DC-1C2B-4880-9B3A-D95799B615F6}" type="pres">
      <dgm:prSet presAssocID="{1D2EB340-2EB2-4DE5-9857-52D81529E233}" presName="lineArrowNode" presStyleLbl="alignAccFollowNode1" presStyleIdx="7" presStyleCnt="18"/>
      <dgm:spPr/>
    </dgm:pt>
    <dgm:pt modelId="{26B99730-868E-4D1B-A5C4-B1B6E8968B9D}" type="pres">
      <dgm:prSet presAssocID="{008BD030-3329-45F1-B1FB-74A3613EB42E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A0461B0F-89CA-46F7-A2A5-C62B0BF1C51B}" type="pres">
      <dgm:prSet presAssocID="{008BD030-3329-45F1-B1FB-74A3613EB42E}" presName="spacerBetweenCircleAndCallout" presStyleCnt="0">
        <dgm:presLayoutVars/>
      </dgm:prSet>
      <dgm:spPr/>
    </dgm:pt>
    <dgm:pt modelId="{12BDBDEA-4FF1-4E20-9C92-EA8589579B76}" type="pres">
      <dgm:prSet presAssocID="{1D2EB340-2EB2-4DE5-9857-52D81529E233}" presName="nodeText" presStyleLbl="alignAccFollowNode1" presStyleIdx="8" presStyleCnt="18">
        <dgm:presLayoutVars>
          <dgm:bulletEnabled val="1"/>
        </dgm:presLayoutVars>
      </dgm:prSet>
      <dgm:spPr/>
    </dgm:pt>
    <dgm:pt modelId="{21717CC9-11D0-45B4-9EE4-502C26C30CBD}" type="pres">
      <dgm:prSet presAssocID="{008BD030-3329-45F1-B1FB-74A3613EB42E}" presName="sibTransComposite" presStyleCnt="0"/>
      <dgm:spPr/>
    </dgm:pt>
    <dgm:pt modelId="{2D47D94C-21AB-4196-A312-25FC0BDB6073}" type="pres">
      <dgm:prSet presAssocID="{C0D2302E-268E-4AE5-A916-B33467F2AF9C}" presName="compositeNode" presStyleCnt="0"/>
      <dgm:spPr/>
    </dgm:pt>
    <dgm:pt modelId="{48515BE6-F507-4729-9AB4-B711ADD821C9}" type="pres">
      <dgm:prSet presAssocID="{C0D2302E-268E-4AE5-A916-B33467F2AF9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67BC6E0-56AA-43F5-9A37-853372902D0C}" type="pres">
      <dgm:prSet presAssocID="{C0D2302E-268E-4AE5-A916-B33467F2AF9C}" presName="parSh" presStyleCnt="0"/>
      <dgm:spPr/>
    </dgm:pt>
    <dgm:pt modelId="{9E5B08BD-C177-4D8B-BDC2-9DFE1224917F}" type="pres">
      <dgm:prSet presAssocID="{C0D2302E-268E-4AE5-A916-B33467F2AF9C}" presName="lineNode" presStyleLbl="alignAccFollowNode1" presStyleIdx="9" presStyleCnt="18"/>
      <dgm:spPr/>
    </dgm:pt>
    <dgm:pt modelId="{991A3906-1177-4B70-B99C-A2CE004879EA}" type="pres">
      <dgm:prSet presAssocID="{C0D2302E-268E-4AE5-A916-B33467F2AF9C}" presName="lineArrowNode" presStyleLbl="alignAccFollowNode1" presStyleIdx="10" presStyleCnt="18"/>
      <dgm:spPr/>
    </dgm:pt>
    <dgm:pt modelId="{DAF90879-08CD-4D33-A877-724CE3E55E7A}" type="pres">
      <dgm:prSet presAssocID="{6A33C1D1-2E65-43E2-9BEB-DB2C034CE0DE}" presName="sibTransNodeCircle" presStyleLbl="alignNode1" presStyleIdx="3" presStyleCnt="6">
        <dgm:presLayoutVars>
          <dgm:chMax val="0"/>
          <dgm:bulletEnabled/>
        </dgm:presLayoutVars>
      </dgm:prSet>
      <dgm:spPr/>
    </dgm:pt>
    <dgm:pt modelId="{577AF20E-CDF5-48A5-B8C5-8B73D2F12226}" type="pres">
      <dgm:prSet presAssocID="{6A33C1D1-2E65-43E2-9BEB-DB2C034CE0DE}" presName="spacerBetweenCircleAndCallout" presStyleCnt="0">
        <dgm:presLayoutVars/>
      </dgm:prSet>
      <dgm:spPr/>
    </dgm:pt>
    <dgm:pt modelId="{42C1A4E4-0327-46D5-8AF0-A409E4D3A31C}" type="pres">
      <dgm:prSet presAssocID="{C0D2302E-268E-4AE5-A916-B33467F2AF9C}" presName="nodeText" presStyleLbl="alignAccFollowNode1" presStyleIdx="11" presStyleCnt="18">
        <dgm:presLayoutVars>
          <dgm:bulletEnabled val="1"/>
        </dgm:presLayoutVars>
      </dgm:prSet>
      <dgm:spPr/>
    </dgm:pt>
    <dgm:pt modelId="{72D00CFC-5EDC-4272-9B6D-94EE6BCF43D4}" type="pres">
      <dgm:prSet presAssocID="{6A33C1D1-2E65-43E2-9BEB-DB2C034CE0DE}" presName="sibTransComposite" presStyleCnt="0"/>
      <dgm:spPr/>
    </dgm:pt>
    <dgm:pt modelId="{E825B4FB-6E94-4EBE-A915-52DF96D35C0E}" type="pres">
      <dgm:prSet presAssocID="{668033E8-524A-4CAC-AEBD-ADE099B0811C}" presName="compositeNode" presStyleCnt="0"/>
      <dgm:spPr/>
    </dgm:pt>
    <dgm:pt modelId="{0DF2266A-D0C0-4FCB-BB8E-73AE1FD1B1AC}" type="pres">
      <dgm:prSet presAssocID="{668033E8-524A-4CAC-AEBD-ADE099B0811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39A3C4E-FBB7-4970-AEAB-977F9DF967D1}" type="pres">
      <dgm:prSet presAssocID="{668033E8-524A-4CAC-AEBD-ADE099B0811C}" presName="parSh" presStyleCnt="0"/>
      <dgm:spPr/>
    </dgm:pt>
    <dgm:pt modelId="{80CE358C-3846-4B90-A948-0BEB6E31CDC4}" type="pres">
      <dgm:prSet presAssocID="{668033E8-524A-4CAC-AEBD-ADE099B0811C}" presName="lineNode" presStyleLbl="alignAccFollowNode1" presStyleIdx="12" presStyleCnt="18"/>
      <dgm:spPr/>
    </dgm:pt>
    <dgm:pt modelId="{B22521A5-1087-488A-BB0C-B60CD9088EFF}" type="pres">
      <dgm:prSet presAssocID="{668033E8-524A-4CAC-AEBD-ADE099B0811C}" presName="lineArrowNode" presStyleLbl="alignAccFollowNode1" presStyleIdx="13" presStyleCnt="18"/>
      <dgm:spPr/>
    </dgm:pt>
    <dgm:pt modelId="{F2CC1455-6CB0-494B-888C-57308F398338}" type="pres">
      <dgm:prSet presAssocID="{B28D74B4-1A9F-4B19-B4C6-5F4339C426F7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5AE513BE-4D91-425B-B85F-670578BEBA63}" type="pres">
      <dgm:prSet presAssocID="{B28D74B4-1A9F-4B19-B4C6-5F4339C426F7}" presName="spacerBetweenCircleAndCallout" presStyleCnt="0">
        <dgm:presLayoutVars/>
      </dgm:prSet>
      <dgm:spPr/>
    </dgm:pt>
    <dgm:pt modelId="{531233E1-8357-43F4-9025-29A2CAD04DF2}" type="pres">
      <dgm:prSet presAssocID="{668033E8-524A-4CAC-AEBD-ADE099B0811C}" presName="nodeText" presStyleLbl="alignAccFollowNode1" presStyleIdx="14" presStyleCnt="18">
        <dgm:presLayoutVars>
          <dgm:bulletEnabled val="1"/>
        </dgm:presLayoutVars>
      </dgm:prSet>
      <dgm:spPr/>
    </dgm:pt>
    <dgm:pt modelId="{59CBC8A3-E65F-48FC-83A0-5A3596B0BBBD}" type="pres">
      <dgm:prSet presAssocID="{B28D74B4-1A9F-4B19-B4C6-5F4339C426F7}" presName="sibTransComposite" presStyleCnt="0"/>
      <dgm:spPr/>
    </dgm:pt>
    <dgm:pt modelId="{707200B8-4CA3-44F3-9752-C693B30D9B4C}" type="pres">
      <dgm:prSet presAssocID="{FC46505D-D703-4D88-A25D-745933FFFF8F}" presName="compositeNode" presStyleCnt="0"/>
      <dgm:spPr/>
    </dgm:pt>
    <dgm:pt modelId="{8B93FB0D-9F37-4AC6-9E08-BBDB542F7EFE}" type="pres">
      <dgm:prSet presAssocID="{FC46505D-D703-4D88-A25D-745933FFFF8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F2CAF44-F36B-40FB-8CA7-DDFD1A384820}" type="pres">
      <dgm:prSet presAssocID="{FC46505D-D703-4D88-A25D-745933FFFF8F}" presName="parSh" presStyleCnt="0"/>
      <dgm:spPr/>
    </dgm:pt>
    <dgm:pt modelId="{87F23350-6DB3-4444-B0A2-CDE7200C868F}" type="pres">
      <dgm:prSet presAssocID="{FC46505D-D703-4D88-A25D-745933FFFF8F}" presName="lineNode" presStyleLbl="alignAccFollowNode1" presStyleIdx="15" presStyleCnt="18"/>
      <dgm:spPr/>
    </dgm:pt>
    <dgm:pt modelId="{983AEE04-D0E7-4D68-9A1D-C60FAD4DD976}" type="pres">
      <dgm:prSet presAssocID="{FC46505D-D703-4D88-A25D-745933FFFF8F}" presName="lineArrowNode" presStyleLbl="alignAccFollowNode1" presStyleIdx="16" presStyleCnt="18"/>
      <dgm:spPr/>
    </dgm:pt>
    <dgm:pt modelId="{69ECA2A6-B793-4D0E-AF52-3D6C3B9D2614}" type="pres">
      <dgm:prSet presAssocID="{289E76A1-9D87-4835-8392-1FB4D2F268DD}" presName="sibTransNodeCircle" presStyleLbl="alignNode1" presStyleIdx="5" presStyleCnt="6">
        <dgm:presLayoutVars>
          <dgm:chMax val="0"/>
          <dgm:bulletEnabled/>
        </dgm:presLayoutVars>
      </dgm:prSet>
      <dgm:spPr/>
    </dgm:pt>
    <dgm:pt modelId="{7569CC85-D15A-43B4-B75C-A262AFBB62E3}" type="pres">
      <dgm:prSet presAssocID="{289E76A1-9D87-4835-8392-1FB4D2F268DD}" presName="spacerBetweenCircleAndCallout" presStyleCnt="0">
        <dgm:presLayoutVars/>
      </dgm:prSet>
      <dgm:spPr/>
    </dgm:pt>
    <dgm:pt modelId="{70576262-6D58-4F20-B540-8AC179CA8333}" type="pres">
      <dgm:prSet presAssocID="{FC46505D-D703-4D88-A25D-745933FFFF8F}" presName="nodeText" presStyleLbl="alignAccFollowNode1" presStyleIdx="17" presStyleCnt="18">
        <dgm:presLayoutVars>
          <dgm:bulletEnabled val="1"/>
        </dgm:presLayoutVars>
      </dgm:prSet>
      <dgm:spPr/>
    </dgm:pt>
  </dgm:ptLst>
  <dgm:cxnLst>
    <dgm:cxn modelId="{2B546E0B-B334-4B5A-A35C-10166D9A1FE4}" type="presOf" srcId="{C0D2302E-268E-4AE5-A916-B33467F2AF9C}" destId="{42C1A4E4-0327-46D5-8AF0-A409E4D3A31C}" srcOrd="0" destOrd="0" presId="urn:microsoft.com/office/officeart/2016/7/layout/LinearArrowProcessNumbered"/>
    <dgm:cxn modelId="{151B8A11-B07E-4525-AB51-10060E6DC265}" type="presOf" srcId="{FC46505D-D703-4D88-A25D-745933FFFF8F}" destId="{70576262-6D58-4F20-B540-8AC179CA8333}" srcOrd="0" destOrd="0" presId="urn:microsoft.com/office/officeart/2016/7/layout/LinearArrowProcessNumbered"/>
    <dgm:cxn modelId="{2C8A6319-3B99-430E-9B5E-2A0BEE5FD474}" type="presOf" srcId="{7DEDBB57-2CBA-4EF8-9134-66C046C183FE}" destId="{E8A4A0DC-710C-4D7A-BA99-F29C2CF2CD13}" srcOrd="0" destOrd="0" presId="urn:microsoft.com/office/officeart/2016/7/layout/LinearArrowProcessNumbered"/>
    <dgm:cxn modelId="{8D60C91E-16FA-4794-8AC3-F1535CA58E21}" type="presOf" srcId="{289E76A1-9D87-4835-8392-1FB4D2F268DD}" destId="{69ECA2A6-B793-4D0E-AF52-3D6C3B9D2614}" srcOrd="0" destOrd="0" presId="urn:microsoft.com/office/officeart/2016/7/layout/LinearArrowProcessNumbered"/>
    <dgm:cxn modelId="{847A2027-292C-463B-A3F9-391C38EF821B}" type="presOf" srcId="{B28D74B4-1A9F-4B19-B4C6-5F4339C426F7}" destId="{F2CC1455-6CB0-494B-888C-57308F398338}" srcOrd="0" destOrd="0" presId="urn:microsoft.com/office/officeart/2016/7/layout/LinearArrowProcessNumbered"/>
    <dgm:cxn modelId="{3DAB966B-6318-4A80-AD43-43D07303FBCA}" type="presOf" srcId="{6AF849B5-0CD3-4778-8ED8-100C679D6A0D}" destId="{D32CD56A-0FCF-4655-9713-E454C2E0F154}" srcOrd="0" destOrd="0" presId="urn:microsoft.com/office/officeart/2016/7/layout/LinearArrowProcessNumbered"/>
    <dgm:cxn modelId="{26FEAF6C-432D-450D-AF64-B1AF7DA46944}" type="presOf" srcId="{0CC5928F-0CD3-453D-A356-CDF17F6D3B99}" destId="{C983EEF1-92C6-4AA8-9D0E-E989B9F1581C}" srcOrd="0" destOrd="0" presId="urn:microsoft.com/office/officeart/2016/7/layout/LinearArrowProcessNumbered"/>
    <dgm:cxn modelId="{7B656E6F-16C0-4791-A562-32A5E67F6B71}" srcId="{2F1E6EA7-77E0-4560-BFE8-4DA82268082E}" destId="{FC46505D-D703-4D88-A25D-745933FFFF8F}" srcOrd="5" destOrd="0" parTransId="{66A42DAF-59F1-4FA6-953E-29E5E2B953A1}" sibTransId="{289E76A1-9D87-4835-8392-1FB4D2F268DD}"/>
    <dgm:cxn modelId="{C2C93C7F-A823-4E67-8604-9FAACF3EA935}" srcId="{2F1E6EA7-77E0-4560-BFE8-4DA82268082E}" destId="{7DEDBB57-2CBA-4EF8-9134-66C046C183FE}" srcOrd="0" destOrd="0" parTransId="{E584B628-C91A-4D8D-B661-7A9580B7767B}" sibTransId="{CB09AC98-031B-442C-9635-C9251C77DBAE}"/>
    <dgm:cxn modelId="{D7ED4085-691E-4014-8A46-9509E26C267D}" type="presOf" srcId="{CB09AC98-031B-442C-9635-C9251C77DBAE}" destId="{D7C91D33-AC6C-4393-AAF6-D2BE6E4F90BB}" srcOrd="0" destOrd="0" presId="urn:microsoft.com/office/officeart/2016/7/layout/LinearArrowProcessNumbered"/>
    <dgm:cxn modelId="{3A279A85-ED02-478F-B354-91B068F80FF6}" srcId="{2F1E6EA7-77E0-4560-BFE8-4DA82268082E}" destId="{0CC5928F-0CD3-453D-A356-CDF17F6D3B99}" srcOrd="1" destOrd="0" parTransId="{647341B3-72F6-468D-9511-250EC27551D9}" sibTransId="{6AF849B5-0CD3-4778-8ED8-100C679D6A0D}"/>
    <dgm:cxn modelId="{E2720396-26CA-44C4-BB9E-2E61EE15CE97}" type="presOf" srcId="{6A33C1D1-2E65-43E2-9BEB-DB2C034CE0DE}" destId="{DAF90879-08CD-4D33-A877-724CE3E55E7A}" srcOrd="0" destOrd="0" presId="urn:microsoft.com/office/officeart/2016/7/layout/LinearArrowProcessNumbered"/>
    <dgm:cxn modelId="{659C1BB1-B51A-4F0D-843A-06BE39A679BA}" srcId="{2F1E6EA7-77E0-4560-BFE8-4DA82268082E}" destId="{C0D2302E-268E-4AE5-A916-B33467F2AF9C}" srcOrd="3" destOrd="0" parTransId="{C647D6EA-0DAB-42AC-9830-0617667E1CFD}" sibTransId="{6A33C1D1-2E65-43E2-9BEB-DB2C034CE0DE}"/>
    <dgm:cxn modelId="{5CE5AAD3-9449-4E1D-BA0E-6219C2E8BDE2}" srcId="{2F1E6EA7-77E0-4560-BFE8-4DA82268082E}" destId="{668033E8-524A-4CAC-AEBD-ADE099B0811C}" srcOrd="4" destOrd="0" parTransId="{6CD9DD04-3876-48F9-8DB4-A08264AA775C}" sibTransId="{B28D74B4-1A9F-4B19-B4C6-5F4339C426F7}"/>
    <dgm:cxn modelId="{E68AA8D6-ACAA-4504-9F20-3F8D5FAD252D}" type="presOf" srcId="{2F1E6EA7-77E0-4560-BFE8-4DA82268082E}" destId="{057F0509-9E0F-49BA-8C48-D7E704EB221E}" srcOrd="0" destOrd="0" presId="urn:microsoft.com/office/officeart/2016/7/layout/LinearArrowProcessNumbered"/>
    <dgm:cxn modelId="{15F4BCDF-6C63-4FAB-86F0-B196F4AE3284}" type="presOf" srcId="{008BD030-3329-45F1-B1FB-74A3613EB42E}" destId="{26B99730-868E-4D1B-A5C4-B1B6E8968B9D}" srcOrd="0" destOrd="0" presId="urn:microsoft.com/office/officeart/2016/7/layout/LinearArrowProcessNumbered"/>
    <dgm:cxn modelId="{E475A9F1-BE1E-4DCD-A916-A592D32BA382}" type="presOf" srcId="{1D2EB340-2EB2-4DE5-9857-52D81529E233}" destId="{12BDBDEA-4FF1-4E20-9C92-EA8589579B76}" srcOrd="0" destOrd="0" presId="urn:microsoft.com/office/officeart/2016/7/layout/LinearArrowProcessNumbered"/>
    <dgm:cxn modelId="{E95A62FA-E8C9-4F42-882C-5D8B474F2E47}" srcId="{2F1E6EA7-77E0-4560-BFE8-4DA82268082E}" destId="{1D2EB340-2EB2-4DE5-9857-52D81529E233}" srcOrd="2" destOrd="0" parTransId="{89301435-4165-4806-B78A-902096FB3CAC}" sibTransId="{008BD030-3329-45F1-B1FB-74A3613EB42E}"/>
    <dgm:cxn modelId="{0B60EAFA-9588-4EBF-8896-E1FE6D240E94}" type="presOf" srcId="{668033E8-524A-4CAC-AEBD-ADE099B0811C}" destId="{531233E1-8357-43F4-9025-29A2CAD04DF2}" srcOrd="0" destOrd="0" presId="urn:microsoft.com/office/officeart/2016/7/layout/LinearArrowProcessNumbered"/>
    <dgm:cxn modelId="{9A8F13C0-8534-40AD-ABFB-C861FD22FB10}" type="presParOf" srcId="{057F0509-9E0F-49BA-8C48-D7E704EB221E}" destId="{F68A024A-A73F-4A89-93BD-13260F157E94}" srcOrd="0" destOrd="0" presId="urn:microsoft.com/office/officeart/2016/7/layout/LinearArrowProcessNumbered"/>
    <dgm:cxn modelId="{3C28913D-AF29-45F9-A1DD-C4B833915BCE}" type="presParOf" srcId="{F68A024A-A73F-4A89-93BD-13260F157E94}" destId="{7E49C870-FA80-438C-B1E1-0FA5427F297C}" srcOrd="0" destOrd="0" presId="urn:microsoft.com/office/officeart/2016/7/layout/LinearArrowProcessNumbered"/>
    <dgm:cxn modelId="{9ABB7653-AF01-4B71-84C5-17F3ACA2DEA1}" type="presParOf" srcId="{F68A024A-A73F-4A89-93BD-13260F157E94}" destId="{8899DD10-FF07-415C-AD8E-D3C0D44AAA92}" srcOrd="1" destOrd="0" presId="urn:microsoft.com/office/officeart/2016/7/layout/LinearArrowProcessNumbered"/>
    <dgm:cxn modelId="{CBB00DE2-5BC7-426A-B14F-D183ED09D114}" type="presParOf" srcId="{8899DD10-FF07-415C-AD8E-D3C0D44AAA92}" destId="{0217D4DD-E5C2-4560-A9B6-02DA992B842A}" srcOrd="0" destOrd="0" presId="urn:microsoft.com/office/officeart/2016/7/layout/LinearArrowProcessNumbered"/>
    <dgm:cxn modelId="{B11BBB0D-DDA9-435C-97C6-FD85859BEC72}" type="presParOf" srcId="{8899DD10-FF07-415C-AD8E-D3C0D44AAA92}" destId="{38772BF3-7B74-4738-A623-A9AA1A1FC21F}" srcOrd="1" destOrd="0" presId="urn:microsoft.com/office/officeart/2016/7/layout/LinearArrowProcessNumbered"/>
    <dgm:cxn modelId="{DC9ADCEA-57B3-4EAE-AB05-4CFA91E61BE6}" type="presParOf" srcId="{8899DD10-FF07-415C-AD8E-D3C0D44AAA92}" destId="{D7C91D33-AC6C-4393-AAF6-D2BE6E4F90BB}" srcOrd="2" destOrd="0" presId="urn:microsoft.com/office/officeart/2016/7/layout/LinearArrowProcessNumbered"/>
    <dgm:cxn modelId="{3CF2763E-4F71-45AC-A5D4-35927A04273B}" type="presParOf" srcId="{8899DD10-FF07-415C-AD8E-D3C0D44AAA92}" destId="{41D2FC77-F2B7-4F3B-A35E-564259C400E0}" srcOrd="3" destOrd="0" presId="urn:microsoft.com/office/officeart/2016/7/layout/LinearArrowProcessNumbered"/>
    <dgm:cxn modelId="{8EE47CC0-FF80-4ED4-888C-0082EC69F797}" type="presParOf" srcId="{F68A024A-A73F-4A89-93BD-13260F157E94}" destId="{E8A4A0DC-710C-4D7A-BA99-F29C2CF2CD13}" srcOrd="2" destOrd="0" presId="urn:microsoft.com/office/officeart/2016/7/layout/LinearArrowProcessNumbered"/>
    <dgm:cxn modelId="{8FB5DF18-EA62-439E-BE2C-67414CCA07A2}" type="presParOf" srcId="{057F0509-9E0F-49BA-8C48-D7E704EB221E}" destId="{B924E1AB-DE92-4855-977A-6D192177DFAB}" srcOrd="1" destOrd="0" presId="urn:microsoft.com/office/officeart/2016/7/layout/LinearArrowProcessNumbered"/>
    <dgm:cxn modelId="{06C6AC7F-D2B1-4B9D-B44E-22D27E8E3CE5}" type="presParOf" srcId="{057F0509-9E0F-49BA-8C48-D7E704EB221E}" destId="{B1D277ED-DF7C-4513-9F45-F8D76F4FA55B}" srcOrd="2" destOrd="0" presId="urn:microsoft.com/office/officeart/2016/7/layout/LinearArrowProcessNumbered"/>
    <dgm:cxn modelId="{82F6EC30-19AE-4E8C-9D02-3DCBABBB594D}" type="presParOf" srcId="{B1D277ED-DF7C-4513-9F45-F8D76F4FA55B}" destId="{BA0A0596-9830-46AB-BF31-8A76BFE29260}" srcOrd="0" destOrd="0" presId="urn:microsoft.com/office/officeart/2016/7/layout/LinearArrowProcessNumbered"/>
    <dgm:cxn modelId="{76CCE1EF-52F0-4EEB-8D10-F2E38B9A60F3}" type="presParOf" srcId="{B1D277ED-DF7C-4513-9F45-F8D76F4FA55B}" destId="{277B5C1E-BD02-4BD0-8154-257E8FAC5BEF}" srcOrd="1" destOrd="0" presId="urn:microsoft.com/office/officeart/2016/7/layout/LinearArrowProcessNumbered"/>
    <dgm:cxn modelId="{39CB3F0F-34E9-492A-BDE5-022BC8A59906}" type="presParOf" srcId="{277B5C1E-BD02-4BD0-8154-257E8FAC5BEF}" destId="{7DF4FF40-8E27-46B1-837D-91C3CD4AF0BD}" srcOrd="0" destOrd="0" presId="urn:microsoft.com/office/officeart/2016/7/layout/LinearArrowProcessNumbered"/>
    <dgm:cxn modelId="{65B2720C-B37C-46B5-A1E5-6C76ED592B11}" type="presParOf" srcId="{277B5C1E-BD02-4BD0-8154-257E8FAC5BEF}" destId="{2109DF8F-8718-42E7-BA8F-1272C2BB4748}" srcOrd="1" destOrd="0" presId="urn:microsoft.com/office/officeart/2016/7/layout/LinearArrowProcessNumbered"/>
    <dgm:cxn modelId="{6E7B79D6-F787-4CC4-83AD-CFC655ACD619}" type="presParOf" srcId="{277B5C1E-BD02-4BD0-8154-257E8FAC5BEF}" destId="{D32CD56A-0FCF-4655-9713-E454C2E0F154}" srcOrd="2" destOrd="0" presId="urn:microsoft.com/office/officeart/2016/7/layout/LinearArrowProcessNumbered"/>
    <dgm:cxn modelId="{846D7B40-1D60-4F70-B2F2-9786EA5D99E9}" type="presParOf" srcId="{277B5C1E-BD02-4BD0-8154-257E8FAC5BEF}" destId="{A2DE39F6-77BA-43CF-A78B-E870F73FE9B6}" srcOrd="3" destOrd="0" presId="urn:microsoft.com/office/officeart/2016/7/layout/LinearArrowProcessNumbered"/>
    <dgm:cxn modelId="{AC56ACB1-1963-4AA3-A0FB-43174418558A}" type="presParOf" srcId="{B1D277ED-DF7C-4513-9F45-F8D76F4FA55B}" destId="{C983EEF1-92C6-4AA8-9D0E-E989B9F1581C}" srcOrd="2" destOrd="0" presId="urn:microsoft.com/office/officeart/2016/7/layout/LinearArrowProcessNumbered"/>
    <dgm:cxn modelId="{A9203BC1-F72C-4A90-B927-716D3761824A}" type="presParOf" srcId="{057F0509-9E0F-49BA-8C48-D7E704EB221E}" destId="{EBBCC51B-97F0-4E74-9A45-1811F0A18B00}" srcOrd="3" destOrd="0" presId="urn:microsoft.com/office/officeart/2016/7/layout/LinearArrowProcessNumbered"/>
    <dgm:cxn modelId="{4AA2C2B1-C5B1-4BC3-98BB-F2CB0D3BDB20}" type="presParOf" srcId="{057F0509-9E0F-49BA-8C48-D7E704EB221E}" destId="{0447930D-8F54-40CB-9D27-80086CB963D2}" srcOrd="4" destOrd="0" presId="urn:microsoft.com/office/officeart/2016/7/layout/LinearArrowProcessNumbered"/>
    <dgm:cxn modelId="{E6C5D936-B353-4A9F-AB3E-C21E358AEEF1}" type="presParOf" srcId="{0447930D-8F54-40CB-9D27-80086CB963D2}" destId="{131DD036-4852-4A7D-AE21-BF500DC2AB4D}" srcOrd="0" destOrd="0" presId="urn:microsoft.com/office/officeart/2016/7/layout/LinearArrowProcessNumbered"/>
    <dgm:cxn modelId="{F96DA281-BDA2-486A-B643-95E2AD2B0E1E}" type="presParOf" srcId="{0447930D-8F54-40CB-9D27-80086CB963D2}" destId="{CD683D78-E8CA-49C6-95CB-4E41681CD563}" srcOrd="1" destOrd="0" presId="urn:microsoft.com/office/officeart/2016/7/layout/LinearArrowProcessNumbered"/>
    <dgm:cxn modelId="{D7DBAED6-AB80-46BC-BA2E-C87E5A3C982A}" type="presParOf" srcId="{CD683D78-E8CA-49C6-95CB-4E41681CD563}" destId="{0697568F-30BB-4886-B2F8-5FDA16307B5C}" srcOrd="0" destOrd="0" presId="urn:microsoft.com/office/officeart/2016/7/layout/LinearArrowProcessNumbered"/>
    <dgm:cxn modelId="{ADCA3698-5581-4CCF-AD59-68CAFC6778C4}" type="presParOf" srcId="{CD683D78-E8CA-49C6-95CB-4E41681CD563}" destId="{4F7ED6DC-1C2B-4880-9B3A-D95799B615F6}" srcOrd="1" destOrd="0" presId="urn:microsoft.com/office/officeart/2016/7/layout/LinearArrowProcessNumbered"/>
    <dgm:cxn modelId="{7808AAA3-32A3-4372-B0C8-4A866DD91D47}" type="presParOf" srcId="{CD683D78-E8CA-49C6-95CB-4E41681CD563}" destId="{26B99730-868E-4D1B-A5C4-B1B6E8968B9D}" srcOrd="2" destOrd="0" presId="urn:microsoft.com/office/officeart/2016/7/layout/LinearArrowProcessNumbered"/>
    <dgm:cxn modelId="{088E722D-6CB7-401C-8855-524797E91D26}" type="presParOf" srcId="{CD683D78-E8CA-49C6-95CB-4E41681CD563}" destId="{A0461B0F-89CA-46F7-A2A5-C62B0BF1C51B}" srcOrd="3" destOrd="0" presId="urn:microsoft.com/office/officeart/2016/7/layout/LinearArrowProcessNumbered"/>
    <dgm:cxn modelId="{095DE479-4B5A-43EE-BA51-A6FB0A97B47D}" type="presParOf" srcId="{0447930D-8F54-40CB-9D27-80086CB963D2}" destId="{12BDBDEA-4FF1-4E20-9C92-EA8589579B76}" srcOrd="2" destOrd="0" presId="urn:microsoft.com/office/officeart/2016/7/layout/LinearArrowProcessNumbered"/>
    <dgm:cxn modelId="{92CAFCDB-8A53-4694-AE9C-80B9018B5275}" type="presParOf" srcId="{057F0509-9E0F-49BA-8C48-D7E704EB221E}" destId="{21717CC9-11D0-45B4-9EE4-502C26C30CBD}" srcOrd="5" destOrd="0" presId="urn:microsoft.com/office/officeart/2016/7/layout/LinearArrowProcessNumbered"/>
    <dgm:cxn modelId="{8E7C7EB3-81FD-4904-BF1C-DC1D6963F13A}" type="presParOf" srcId="{057F0509-9E0F-49BA-8C48-D7E704EB221E}" destId="{2D47D94C-21AB-4196-A312-25FC0BDB6073}" srcOrd="6" destOrd="0" presId="urn:microsoft.com/office/officeart/2016/7/layout/LinearArrowProcessNumbered"/>
    <dgm:cxn modelId="{51E9E4FA-CC40-4090-99A2-1FB3EBB52674}" type="presParOf" srcId="{2D47D94C-21AB-4196-A312-25FC0BDB6073}" destId="{48515BE6-F507-4729-9AB4-B711ADD821C9}" srcOrd="0" destOrd="0" presId="urn:microsoft.com/office/officeart/2016/7/layout/LinearArrowProcessNumbered"/>
    <dgm:cxn modelId="{E003B47A-3179-4987-A3AD-1C246A5CB134}" type="presParOf" srcId="{2D47D94C-21AB-4196-A312-25FC0BDB6073}" destId="{267BC6E0-56AA-43F5-9A37-853372902D0C}" srcOrd="1" destOrd="0" presId="urn:microsoft.com/office/officeart/2016/7/layout/LinearArrowProcessNumbered"/>
    <dgm:cxn modelId="{17347F0B-1228-40E4-BD8E-ADFAC76FC6C2}" type="presParOf" srcId="{267BC6E0-56AA-43F5-9A37-853372902D0C}" destId="{9E5B08BD-C177-4D8B-BDC2-9DFE1224917F}" srcOrd="0" destOrd="0" presId="urn:microsoft.com/office/officeart/2016/7/layout/LinearArrowProcessNumbered"/>
    <dgm:cxn modelId="{591D2547-030E-495F-8708-A44976B88474}" type="presParOf" srcId="{267BC6E0-56AA-43F5-9A37-853372902D0C}" destId="{991A3906-1177-4B70-B99C-A2CE004879EA}" srcOrd="1" destOrd="0" presId="urn:microsoft.com/office/officeart/2016/7/layout/LinearArrowProcessNumbered"/>
    <dgm:cxn modelId="{B3095DB3-1990-4C05-91F1-872037293632}" type="presParOf" srcId="{267BC6E0-56AA-43F5-9A37-853372902D0C}" destId="{DAF90879-08CD-4D33-A877-724CE3E55E7A}" srcOrd="2" destOrd="0" presId="urn:microsoft.com/office/officeart/2016/7/layout/LinearArrowProcessNumbered"/>
    <dgm:cxn modelId="{AF1B81B5-3657-4533-BF6F-CDF47C81748D}" type="presParOf" srcId="{267BC6E0-56AA-43F5-9A37-853372902D0C}" destId="{577AF20E-CDF5-48A5-B8C5-8B73D2F12226}" srcOrd="3" destOrd="0" presId="urn:microsoft.com/office/officeart/2016/7/layout/LinearArrowProcessNumbered"/>
    <dgm:cxn modelId="{1D86D8CB-D603-4ADB-82BD-1F56E27FF324}" type="presParOf" srcId="{2D47D94C-21AB-4196-A312-25FC0BDB6073}" destId="{42C1A4E4-0327-46D5-8AF0-A409E4D3A31C}" srcOrd="2" destOrd="0" presId="urn:microsoft.com/office/officeart/2016/7/layout/LinearArrowProcessNumbered"/>
    <dgm:cxn modelId="{C6B24B6C-0A6C-48EE-8B0D-023012B1160B}" type="presParOf" srcId="{057F0509-9E0F-49BA-8C48-D7E704EB221E}" destId="{72D00CFC-5EDC-4272-9B6D-94EE6BCF43D4}" srcOrd="7" destOrd="0" presId="urn:microsoft.com/office/officeart/2016/7/layout/LinearArrowProcessNumbered"/>
    <dgm:cxn modelId="{6D186647-2AC1-4159-9DB9-6E9C35E5DA7D}" type="presParOf" srcId="{057F0509-9E0F-49BA-8C48-D7E704EB221E}" destId="{E825B4FB-6E94-4EBE-A915-52DF96D35C0E}" srcOrd="8" destOrd="0" presId="urn:microsoft.com/office/officeart/2016/7/layout/LinearArrowProcessNumbered"/>
    <dgm:cxn modelId="{E3C3B173-C16C-41D7-A66C-32354CBFACDB}" type="presParOf" srcId="{E825B4FB-6E94-4EBE-A915-52DF96D35C0E}" destId="{0DF2266A-D0C0-4FCB-BB8E-73AE1FD1B1AC}" srcOrd="0" destOrd="0" presId="urn:microsoft.com/office/officeart/2016/7/layout/LinearArrowProcessNumbered"/>
    <dgm:cxn modelId="{AA24AB68-31C0-4453-A218-FF9F7AA06750}" type="presParOf" srcId="{E825B4FB-6E94-4EBE-A915-52DF96D35C0E}" destId="{C39A3C4E-FBB7-4970-AEAB-977F9DF967D1}" srcOrd="1" destOrd="0" presId="urn:microsoft.com/office/officeart/2016/7/layout/LinearArrowProcessNumbered"/>
    <dgm:cxn modelId="{E78BA1DE-80CF-423E-B9E9-0DCCE00FEBC4}" type="presParOf" srcId="{C39A3C4E-FBB7-4970-AEAB-977F9DF967D1}" destId="{80CE358C-3846-4B90-A948-0BEB6E31CDC4}" srcOrd="0" destOrd="0" presId="urn:microsoft.com/office/officeart/2016/7/layout/LinearArrowProcessNumbered"/>
    <dgm:cxn modelId="{1B1927AB-3C48-4B24-B2B1-E93AB07E6C97}" type="presParOf" srcId="{C39A3C4E-FBB7-4970-AEAB-977F9DF967D1}" destId="{B22521A5-1087-488A-BB0C-B60CD9088EFF}" srcOrd="1" destOrd="0" presId="urn:microsoft.com/office/officeart/2016/7/layout/LinearArrowProcessNumbered"/>
    <dgm:cxn modelId="{7E1D520B-2D7A-479E-A311-EFC04E3B9FB3}" type="presParOf" srcId="{C39A3C4E-FBB7-4970-AEAB-977F9DF967D1}" destId="{F2CC1455-6CB0-494B-888C-57308F398338}" srcOrd="2" destOrd="0" presId="urn:microsoft.com/office/officeart/2016/7/layout/LinearArrowProcessNumbered"/>
    <dgm:cxn modelId="{E2DCE97D-D817-40AB-AF09-2EBB3530BD74}" type="presParOf" srcId="{C39A3C4E-FBB7-4970-AEAB-977F9DF967D1}" destId="{5AE513BE-4D91-425B-B85F-670578BEBA63}" srcOrd="3" destOrd="0" presId="urn:microsoft.com/office/officeart/2016/7/layout/LinearArrowProcessNumbered"/>
    <dgm:cxn modelId="{FEA6702D-DD16-4333-AFEB-25679692041F}" type="presParOf" srcId="{E825B4FB-6E94-4EBE-A915-52DF96D35C0E}" destId="{531233E1-8357-43F4-9025-29A2CAD04DF2}" srcOrd="2" destOrd="0" presId="urn:microsoft.com/office/officeart/2016/7/layout/LinearArrowProcessNumbered"/>
    <dgm:cxn modelId="{8206F6FC-C6B1-4502-A217-133227925CD9}" type="presParOf" srcId="{057F0509-9E0F-49BA-8C48-D7E704EB221E}" destId="{59CBC8A3-E65F-48FC-83A0-5A3596B0BBBD}" srcOrd="9" destOrd="0" presId="urn:microsoft.com/office/officeart/2016/7/layout/LinearArrowProcessNumbered"/>
    <dgm:cxn modelId="{B15A2262-CC5B-4CD7-B13E-15A9144C00E8}" type="presParOf" srcId="{057F0509-9E0F-49BA-8C48-D7E704EB221E}" destId="{707200B8-4CA3-44F3-9752-C693B30D9B4C}" srcOrd="10" destOrd="0" presId="urn:microsoft.com/office/officeart/2016/7/layout/LinearArrowProcessNumbered"/>
    <dgm:cxn modelId="{BE8F851E-9093-4795-811E-F9AC12A16EAF}" type="presParOf" srcId="{707200B8-4CA3-44F3-9752-C693B30D9B4C}" destId="{8B93FB0D-9F37-4AC6-9E08-BBDB542F7EFE}" srcOrd="0" destOrd="0" presId="urn:microsoft.com/office/officeart/2016/7/layout/LinearArrowProcessNumbered"/>
    <dgm:cxn modelId="{4CBE8AC4-DFD1-42D4-80F6-11E10EF8F170}" type="presParOf" srcId="{707200B8-4CA3-44F3-9752-C693B30D9B4C}" destId="{0F2CAF44-F36B-40FB-8CA7-DDFD1A384820}" srcOrd="1" destOrd="0" presId="urn:microsoft.com/office/officeart/2016/7/layout/LinearArrowProcessNumbered"/>
    <dgm:cxn modelId="{F2051866-7C05-4312-92C0-C01DF0E84F7D}" type="presParOf" srcId="{0F2CAF44-F36B-40FB-8CA7-DDFD1A384820}" destId="{87F23350-6DB3-4444-B0A2-CDE7200C868F}" srcOrd="0" destOrd="0" presId="urn:microsoft.com/office/officeart/2016/7/layout/LinearArrowProcessNumbered"/>
    <dgm:cxn modelId="{F6BCF48A-E4D6-40BE-828A-ACC99D4CACB0}" type="presParOf" srcId="{0F2CAF44-F36B-40FB-8CA7-DDFD1A384820}" destId="{983AEE04-D0E7-4D68-9A1D-C60FAD4DD976}" srcOrd="1" destOrd="0" presId="urn:microsoft.com/office/officeart/2016/7/layout/LinearArrowProcessNumbered"/>
    <dgm:cxn modelId="{A36A8A85-B205-4E2D-873E-1D7C30381A05}" type="presParOf" srcId="{0F2CAF44-F36B-40FB-8CA7-DDFD1A384820}" destId="{69ECA2A6-B793-4D0E-AF52-3D6C3B9D2614}" srcOrd="2" destOrd="0" presId="urn:microsoft.com/office/officeart/2016/7/layout/LinearArrowProcessNumbered"/>
    <dgm:cxn modelId="{6CCBEDC9-2568-4DA0-8908-5D9B4AEB14F2}" type="presParOf" srcId="{0F2CAF44-F36B-40FB-8CA7-DDFD1A384820}" destId="{7569CC85-D15A-43B4-B75C-A262AFBB62E3}" srcOrd="3" destOrd="0" presId="urn:microsoft.com/office/officeart/2016/7/layout/LinearArrowProcessNumbered"/>
    <dgm:cxn modelId="{DB919860-ACCD-4C3E-B731-AA240C9E28F0}" type="presParOf" srcId="{707200B8-4CA3-44F3-9752-C693B30D9B4C}" destId="{70576262-6D58-4F20-B540-8AC179CA8333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876D0B-82A0-4B63-977D-4945C536B9A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D63C13CE-2CE8-4697-9E31-7E73FC48BD06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IN" sz="2400" b="1" dirty="0"/>
            <a:t>Strength</a:t>
          </a:r>
        </a:p>
        <a:p>
          <a:pPr algn="ctr">
            <a:lnSpc>
              <a:spcPct val="100000"/>
            </a:lnSpc>
          </a:pPr>
          <a:r>
            <a:rPr lang="en-IN" sz="1400" dirty="0"/>
            <a:t> 1) L'Oréal goes beyond affordable cosmetics, offer a range of brands worldwide and prioritize natural components. </a:t>
          </a:r>
        </a:p>
        <a:p>
          <a:pPr algn="ctr">
            <a:lnSpc>
              <a:spcPct val="100000"/>
            </a:lnSpc>
          </a:pPr>
          <a:r>
            <a:rPr lang="en-IN" sz="1400" dirty="0"/>
            <a:t>2)Extensive R&amp;D cater to functional and health beauty needs and has a global presence in over 150 countries.</a:t>
          </a:r>
          <a:endParaRPr lang="en-US" sz="1400" dirty="0"/>
        </a:p>
      </dgm:t>
    </dgm:pt>
    <dgm:pt modelId="{326BF560-1CE8-44E6-818A-52C86B72A882}" type="parTrans" cxnId="{F6DEEF4D-4E88-47F2-BC22-42F291BC3E56}">
      <dgm:prSet/>
      <dgm:spPr/>
      <dgm:t>
        <a:bodyPr/>
        <a:lstStyle/>
        <a:p>
          <a:endParaRPr lang="en-US"/>
        </a:p>
      </dgm:t>
    </dgm:pt>
    <dgm:pt modelId="{59CFA30F-B946-40C5-B4F2-C3346705FA08}" type="sibTrans" cxnId="{F6DEEF4D-4E88-47F2-BC22-42F291BC3E56}">
      <dgm:prSet/>
      <dgm:spPr/>
      <dgm:t>
        <a:bodyPr/>
        <a:lstStyle/>
        <a:p>
          <a:endParaRPr lang="en-US"/>
        </a:p>
      </dgm:t>
    </dgm:pt>
    <dgm:pt modelId="{4244BE40-394F-47CA-8EFC-09225E6CEFE7}">
      <dgm:prSet custT="1"/>
      <dgm:spPr/>
      <dgm:t>
        <a:bodyPr/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Weakness</a:t>
          </a:r>
        </a:p>
        <a:p>
          <a:pPr marL="0"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1) Complication arise in large-scale operation, including slow divisions and significant human capital expenses.</a:t>
          </a:r>
        </a:p>
        <a:p>
          <a:pPr marL="0"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2) L'Oréal’s lower profit margins result from higher investments, yet R&amp;D contributes to its industry-leading status. 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C6FE2781-6FDE-4D45-B2ED-58F09404CB48}" type="parTrans" cxnId="{215FCC1D-D862-4F57-A29C-219BCA4DCA33}">
      <dgm:prSet/>
      <dgm:spPr/>
      <dgm:t>
        <a:bodyPr/>
        <a:lstStyle/>
        <a:p>
          <a:endParaRPr lang="en-US"/>
        </a:p>
      </dgm:t>
    </dgm:pt>
    <dgm:pt modelId="{84FA30C4-1193-4091-A900-268360606263}" type="sibTrans" cxnId="{215FCC1D-D862-4F57-A29C-219BCA4DCA33}">
      <dgm:prSet/>
      <dgm:spPr/>
      <dgm:t>
        <a:bodyPr/>
        <a:lstStyle/>
        <a:p>
          <a:endParaRPr lang="en-US"/>
        </a:p>
      </dgm:t>
    </dgm:pt>
    <dgm:pt modelId="{03847B78-4549-434A-88ED-C78C37292446}">
      <dgm:prSet custT="1"/>
      <dgm:spPr/>
      <dgm:t>
        <a:bodyPr/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Opportunities</a:t>
          </a:r>
        </a:p>
        <a:p>
          <a:pPr marL="0"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1) Product line extension and introducing new items will drive overall expansion. </a:t>
          </a:r>
        </a:p>
        <a:p>
          <a:pPr marL="0"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2) Growing demand for organic cosmetics aligns with L'Oréal's organic R&amp;D focus. </a:t>
          </a:r>
        </a:p>
        <a:p>
          <a:pPr marL="0"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3)Utilizing technology can enhance the brand image &amp; improve personalized shopping experiences</a:t>
          </a:r>
          <a:r>
            <a:rPr lang="en-IN" sz="1400" kern="1200" dirty="0"/>
            <a:t>.</a:t>
          </a:r>
          <a:endParaRPr lang="en-US" sz="1400" kern="1200" dirty="0"/>
        </a:p>
      </dgm:t>
    </dgm:pt>
    <dgm:pt modelId="{FD790242-1C2F-4ED3-AF06-25EDD3372387}" type="parTrans" cxnId="{CFB0F58E-F084-416C-80D9-042F68EB40F8}">
      <dgm:prSet/>
      <dgm:spPr/>
      <dgm:t>
        <a:bodyPr/>
        <a:lstStyle/>
        <a:p>
          <a:endParaRPr lang="en-US"/>
        </a:p>
      </dgm:t>
    </dgm:pt>
    <dgm:pt modelId="{544082E6-EBDF-44E6-B13D-973D6E3060FB}" type="sibTrans" cxnId="{CFB0F58E-F084-416C-80D9-042F68EB40F8}">
      <dgm:prSet/>
      <dgm:spPr/>
      <dgm:t>
        <a:bodyPr/>
        <a:lstStyle/>
        <a:p>
          <a:endParaRPr lang="en-US"/>
        </a:p>
      </dgm:t>
    </dgm:pt>
    <dgm:pt modelId="{AB271C3B-1E8A-473A-BAEA-68FCC05E0BDE}">
      <dgm:prSet custT="1"/>
      <dgm:spPr/>
      <dgm:t>
        <a:bodyPr/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Threats</a:t>
          </a:r>
        </a:p>
        <a:p>
          <a:pPr marL="0"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 1) </a:t>
          </a:r>
          <a:r>
            <a:rPr lang="en-IN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Intense competition exists in the cosmetics industry, coupled with economic downturns in various countries. </a:t>
          </a:r>
        </a:p>
        <a:p>
          <a:pPr marL="0"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2) Despite L'Oréal's quality, some consumers may seek alternatives due to unmet demands.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C7ABDCF8-41C0-4A67-95BF-142C92DA723B}" type="parTrans" cxnId="{005AD499-2FC7-4740-8561-388F1541B681}">
      <dgm:prSet/>
      <dgm:spPr/>
      <dgm:t>
        <a:bodyPr/>
        <a:lstStyle/>
        <a:p>
          <a:endParaRPr lang="en-US"/>
        </a:p>
      </dgm:t>
    </dgm:pt>
    <dgm:pt modelId="{E991BF9D-A5D7-46E4-B1FF-B8B4BAB2882E}" type="sibTrans" cxnId="{005AD499-2FC7-4740-8561-388F1541B681}">
      <dgm:prSet/>
      <dgm:spPr/>
      <dgm:t>
        <a:bodyPr/>
        <a:lstStyle/>
        <a:p>
          <a:endParaRPr lang="en-US"/>
        </a:p>
      </dgm:t>
    </dgm:pt>
    <dgm:pt modelId="{154E76E2-70AE-4CEC-BED3-6EE3ABD3328F}" type="pres">
      <dgm:prSet presAssocID="{13876D0B-82A0-4B63-977D-4945C536B9A7}" presName="root" presStyleCnt="0">
        <dgm:presLayoutVars>
          <dgm:dir/>
          <dgm:resizeHandles val="exact"/>
        </dgm:presLayoutVars>
      </dgm:prSet>
      <dgm:spPr/>
    </dgm:pt>
    <dgm:pt modelId="{9A210C23-EF7E-44DC-9D74-89051C44A010}" type="pres">
      <dgm:prSet presAssocID="{D63C13CE-2CE8-4697-9E31-7E73FC48BD06}" presName="compNode" presStyleCnt="0"/>
      <dgm:spPr/>
    </dgm:pt>
    <dgm:pt modelId="{3ED33CAC-89E5-4FF4-927C-DEC5AF4CA6D9}" type="pres">
      <dgm:prSet presAssocID="{D63C13CE-2CE8-4697-9E31-7E73FC48BD06}" presName="iconRect" presStyleLbl="node1" presStyleIdx="0" presStyleCnt="4" custLinFactNeighborY="92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99715981-7BC1-4469-A3CE-7BEC650E3032}" type="pres">
      <dgm:prSet presAssocID="{D63C13CE-2CE8-4697-9E31-7E73FC48BD06}" presName="spaceRect" presStyleCnt="0"/>
      <dgm:spPr/>
    </dgm:pt>
    <dgm:pt modelId="{D4D67A23-EC7E-4C3B-9214-B7A5CD35E4D9}" type="pres">
      <dgm:prSet presAssocID="{D63C13CE-2CE8-4697-9E31-7E73FC48BD06}" presName="textRect" presStyleLbl="revTx" presStyleIdx="0" presStyleCnt="4" custScaleX="147444" custLinFactNeighborX="2045" custLinFactNeighborY="-16063">
        <dgm:presLayoutVars>
          <dgm:chMax val="1"/>
          <dgm:chPref val="1"/>
        </dgm:presLayoutVars>
      </dgm:prSet>
      <dgm:spPr/>
    </dgm:pt>
    <dgm:pt modelId="{E3EA6A60-9DE3-43CE-8E23-09D79400CF9B}" type="pres">
      <dgm:prSet presAssocID="{59CFA30F-B946-40C5-B4F2-C3346705FA08}" presName="sibTrans" presStyleCnt="0"/>
      <dgm:spPr/>
    </dgm:pt>
    <dgm:pt modelId="{E8302142-351E-43A2-8C7D-B9E77C2ACF5A}" type="pres">
      <dgm:prSet presAssocID="{4244BE40-394F-47CA-8EFC-09225E6CEFE7}" presName="compNode" presStyleCnt="0"/>
      <dgm:spPr/>
    </dgm:pt>
    <dgm:pt modelId="{AFAB4741-A58A-41DE-9925-F4FF5409FCEF}" type="pres">
      <dgm:prSet presAssocID="{4244BE40-394F-47CA-8EFC-09225E6CEFE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B990B06F-EFF2-4806-A35F-01BCEE79A951}" type="pres">
      <dgm:prSet presAssocID="{4244BE40-394F-47CA-8EFC-09225E6CEFE7}" presName="spaceRect" presStyleCnt="0"/>
      <dgm:spPr/>
    </dgm:pt>
    <dgm:pt modelId="{71D99951-3302-4783-BA50-9AB0D822ED65}" type="pres">
      <dgm:prSet presAssocID="{4244BE40-394F-47CA-8EFC-09225E6CEFE7}" presName="textRect" presStyleLbl="revTx" presStyleIdx="1" presStyleCnt="4" custScaleX="128743" custLinFactNeighborX="511" custLinFactNeighborY="-15781">
        <dgm:presLayoutVars>
          <dgm:chMax val="1"/>
          <dgm:chPref val="1"/>
        </dgm:presLayoutVars>
      </dgm:prSet>
      <dgm:spPr/>
    </dgm:pt>
    <dgm:pt modelId="{8144B00D-8224-42EE-B08B-07F5A5B2B098}" type="pres">
      <dgm:prSet presAssocID="{84FA30C4-1193-4091-A900-268360606263}" presName="sibTrans" presStyleCnt="0"/>
      <dgm:spPr/>
    </dgm:pt>
    <dgm:pt modelId="{A494F6E2-1F64-436F-8D3E-28ADD63EC904}" type="pres">
      <dgm:prSet presAssocID="{03847B78-4549-434A-88ED-C78C37292446}" presName="compNode" presStyleCnt="0"/>
      <dgm:spPr/>
    </dgm:pt>
    <dgm:pt modelId="{567E7499-9E4A-427B-B5E2-2A03504B2E0D}" type="pres">
      <dgm:prSet presAssocID="{03847B78-4549-434A-88ED-C78C3729244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459B5326-F4E6-4376-9ECC-0663FEA66290}" type="pres">
      <dgm:prSet presAssocID="{03847B78-4549-434A-88ED-C78C37292446}" presName="spaceRect" presStyleCnt="0"/>
      <dgm:spPr/>
    </dgm:pt>
    <dgm:pt modelId="{36C9AB6A-F61F-46C5-B6E1-31334D5158CF}" type="pres">
      <dgm:prSet presAssocID="{03847B78-4549-434A-88ED-C78C37292446}" presName="textRect" presStyleLbl="revTx" presStyleIdx="2" presStyleCnt="4" custScaleX="134046" custLinFactNeighborX="-1022" custLinFactNeighborY="-16345">
        <dgm:presLayoutVars>
          <dgm:chMax val="1"/>
          <dgm:chPref val="1"/>
        </dgm:presLayoutVars>
      </dgm:prSet>
      <dgm:spPr/>
    </dgm:pt>
    <dgm:pt modelId="{C5209AD2-61F4-4EF7-85FF-BF6366EDA50C}" type="pres">
      <dgm:prSet presAssocID="{544082E6-EBDF-44E6-B13D-973D6E3060FB}" presName="sibTrans" presStyleCnt="0"/>
      <dgm:spPr/>
    </dgm:pt>
    <dgm:pt modelId="{0A76CA20-1EC9-49A4-8C60-DD8EC4709391}" type="pres">
      <dgm:prSet presAssocID="{AB271C3B-1E8A-473A-BAEA-68FCC05E0BDE}" presName="compNode" presStyleCnt="0"/>
      <dgm:spPr/>
    </dgm:pt>
    <dgm:pt modelId="{983B398B-8B0A-4704-9970-06675FF8E713}" type="pres">
      <dgm:prSet presAssocID="{AB271C3B-1E8A-473A-BAEA-68FCC05E0BD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F78F8F4F-B0E5-4418-AF7B-88E618584884}" type="pres">
      <dgm:prSet presAssocID="{AB271C3B-1E8A-473A-BAEA-68FCC05E0BDE}" presName="spaceRect" presStyleCnt="0"/>
      <dgm:spPr/>
    </dgm:pt>
    <dgm:pt modelId="{C0090CA7-4182-4408-82ED-CA64857FB0B2}" type="pres">
      <dgm:prSet presAssocID="{AB271C3B-1E8A-473A-BAEA-68FCC05E0BDE}" presName="textRect" presStyleLbl="revTx" presStyleIdx="3" presStyleCnt="4" custScaleX="153620" custLinFactNeighborX="9202" custLinFactNeighborY="-17754">
        <dgm:presLayoutVars>
          <dgm:chMax val="1"/>
          <dgm:chPref val="1"/>
        </dgm:presLayoutVars>
      </dgm:prSet>
      <dgm:spPr/>
    </dgm:pt>
  </dgm:ptLst>
  <dgm:cxnLst>
    <dgm:cxn modelId="{54344519-E04F-4D1E-A191-95EBD829E501}" type="presOf" srcId="{4244BE40-394F-47CA-8EFC-09225E6CEFE7}" destId="{71D99951-3302-4783-BA50-9AB0D822ED65}" srcOrd="0" destOrd="0" presId="urn:microsoft.com/office/officeart/2018/2/layout/IconLabelList"/>
    <dgm:cxn modelId="{215FCC1D-D862-4F57-A29C-219BCA4DCA33}" srcId="{13876D0B-82A0-4B63-977D-4945C536B9A7}" destId="{4244BE40-394F-47CA-8EFC-09225E6CEFE7}" srcOrd="1" destOrd="0" parTransId="{C6FE2781-6FDE-4D45-B2ED-58F09404CB48}" sibTransId="{84FA30C4-1193-4091-A900-268360606263}"/>
    <dgm:cxn modelId="{41D26B60-44E2-4954-9F25-79326F025D1F}" type="presOf" srcId="{03847B78-4549-434A-88ED-C78C37292446}" destId="{36C9AB6A-F61F-46C5-B6E1-31334D5158CF}" srcOrd="0" destOrd="0" presId="urn:microsoft.com/office/officeart/2018/2/layout/IconLabelList"/>
    <dgm:cxn modelId="{F6DEEF4D-4E88-47F2-BC22-42F291BC3E56}" srcId="{13876D0B-82A0-4B63-977D-4945C536B9A7}" destId="{D63C13CE-2CE8-4697-9E31-7E73FC48BD06}" srcOrd="0" destOrd="0" parTransId="{326BF560-1CE8-44E6-818A-52C86B72A882}" sibTransId="{59CFA30F-B946-40C5-B4F2-C3346705FA08}"/>
    <dgm:cxn modelId="{CFB0F58E-F084-416C-80D9-042F68EB40F8}" srcId="{13876D0B-82A0-4B63-977D-4945C536B9A7}" destId="{03847B78-4549-434A-88ED-C78C37292446}" srcOrd="2" destOrd="0" parTransId="{FD790242-1C2F-4ED3-AF06-25EDD3372387}" sibTransId="{544082E6-EBDF-44E6-B13D-973D6E3060FB}"/>
    <dgm:cxn modelId="{005AD499-2FC7-4740-8561-388F1541B681}" srcId="{13876D0B-82A0-4B63-977D-4945C536B9A7}" destId="{AB271C3B-1E8A-473A-BAEA-68FCC05E0BDE}" srcOrd="3" destOrd="0" parTransId="{C7ABDCF8-41C0-4A67-95BF-142C92DA723B}" sibTransId="{E991BF9D-A5D7-46E4-B1FF-B8B4BAB2882E}"/>
    <dgm:cxn modelId="{9EBCC8B8-B94C-449C-85C1-99C9965409C7}" type="presOf" srcId="{13876D0B-82A0-4B63-977D-4945C536B9A7}" destId="{154E76E2-70AE-4CEC-BED3-6EE3ABD3328F}" srcOrd="0" destOrd="0" presId="urn:microsoft.com/office/officeart/2018/2/layout/IconLabelList"/>
    <dgm:cxn modelId="{DC84BECD-FFAF-455E-949F-4875961E8320}" type="presOf" srcId="{D63C13CE-2CE8-4697-9E31-7E73FC48BD06}" destId="{D4D67A23-EC7E-4C3B-9214-B7A5CD35E4D9}" srcOrd="0" destOrd="0" presId="urn:microsoft.com/office/officeart/2018/2/layout/IconLabelList"/>
    <dgm:cxn modelId="{469E57DE-9819-4CA1-8214-C7A5C0DE7F52}" type="presOf" srcId="{AB271C3B-1E8A-473A-BAEA-68FCC05E0BDE}" destId="{C0090CA7-4182-4408-82ED-CA64857FB0B2}" srcOrd="0" destOrd="0" presId="urn:microsoft.com/office/officeart/2018/2/layout/IconLabelList"/>
    <dgm:cxn modelId="{6C0ED446-FDD4-4A0C-98E1-067096C53E2F}" type="presParOf" srcId="{154E76E2-70AE-4CEC-BED3-6EE3ABD3328F}" destId="{9A210C23-EF7E-44DC-9D74-89051C44A010}" srcOrd="0" destOrd="0" presId="urn:microsoft.com/office/officeart/2018/2/layout/IconLabelList"/>
    <dgm:cxn modelId="{220CF5FA-4437-4E0B-8168-C8546A803298}" type="presParOf" srcId="{9A210C23-EF7E-44DC-9D74-89051C44A010}" destId="{3ED33CAC-89E5-4FF4-927C-DEC5AF4CA6D9}" srcOrd="0" destOrd="0" presId="urn:microsoft.com/office/officeart/2018/2/layout/IconLabelList"/>
    <dgm:cxn modelId="{31C7CA20-A42F-4638-85E5-582B84561394}" type="presParOf" srcId="{9A210C23-EF7E-44DC-9D74-89051C44A010}" destId="{99715981-7BC1-4469-A3CE-7BEC650E3032}" srcOrd="1" destOrd="0" presId="urn:microsoft.com/office/officeart/2018/2/layout/IconLabelList"/>
    <dgm:cxn modelId="{659AFE79-8A5D-47A5-8980-3E2795268C62}" type="presParOf" srcId="{9A210C23-EF7E-44DC-9D74-89051C44A010}" destId="{D4D67A23-EC7E-4C3B-9214-B7A5CD35E4D9}" srcOrd="2" destOrd="0" presId="urn:microsoft.com/office/officeart/2018/2/layout/IconLabelList"/>
    <dgm:cxn modelId="{C50D04D7-C157-414A-B95B-610AF55D19CC}" type="presParOf" srcId="{154E76E2-70AE-4CEC-BED3-6EE3ABD3328F}" destId="{E3EA6A60-9DE3-43CE-8E23-09D79400CF9B}" srcOrd="1" destOrd="0" presId="urn:microsoft.com/office/officeart/2018/2/layout/IconLabelList"/>
    <dgm:cxn modelId="{41BAEAA0-5CA3-4329-9891-6F6F0DF3321A}" type="presParOf" srcId="{154E76E2-70AE-4CEC-BED3-6EE3ABD3328F}" destId="{E8302142-351E-43A2-8C7D-B9E77C2ACF5A}" srcOrd="2" destOrd="0" presId="urn:microsoft.com/office/officeart/2018/2/layout/IconLabelList"/>
    <dgm:cxn modelId="{A3BC31AF-808A-45EF-8443-6547B9B94F03}" type="presParOf" srcId="{E8302142-351E-43A2-8C7D-B9E77C2ACF5A}" destId="{AFAB4741-A58A-41DE-9925-F4FF5409FCEF}" srcOrd="0" destOrd="0" presId="urn:microsoft.com/office/officeart/2018/2/layout/IconLabelList"/>
    <dgm:cxn modelId="{85C0C857-400A-49DD-BF0A-8FDABEAD3A13}" type="presParOf" srcId="{E8302142-351E-43A2-8C7D-B9E77C2ACF5A}" destId="{B990B06F-EFF2-4806-A35F-01BCEE79A951}" srcOrd="1" destOrd="0" presId="urn:microsoft.com/office/officeart/2018/2/layout/IconLabelList"/>
    <dgm:cxn modelId="{B1F8D33E-1A54-4181-AD0C-BD78C5492244}" type="presParOf" srcId="{E8302142-351E-43A2-8C7D-B9E77C2ACF5A}" destId="{71D99951-3302-4783-BA50-9AB0D822ED65}" srcOrd="2" destOrd="0" presId="urn:microsoft.com/office/officeart/2018/2/layout/IconLabelList"/>
    <dgm:cxn modelId="{E01ADE92-8131-4684-855A-D66A6883C90F}" type="presParOf" srcId="{154E76E2-70AE-4CEC-BED3-6EE3ABD3328F}" destId="{8144B00D-8224-42EE-B08B-07F5A5B2B098}" srcOrd="3" destOrd="0" presId="urn:microsoft.com/office/officeart/2018/2/layout/IconLabelList"/>
    <dgm:cxn modelId="{6CE8773D-CE55-44A0-9083-33AE3A80326D}" type="presParOf" srcId="{154E76E2-70AE-4CEC-BED3-6EE3ABD3328F}" destId="{A494F6E2-1F64-436F-8D3E-28ADD63EC904}" srcOrd="4" destOrd="0" presId="urn:microsoft.com/office/officeart/2018/2/layout/IconLabelList"/>
    <dgm:cxn modelId="{7902DD9F-5EA0-41A2-A101-F4566259B5BD}" type="presParOf" srcId="{A494F6E2-1F64-436F-8D3E-28ADD63EC904}" destId="{567E7499-9E4A-427B-B5E2-2A03504B2E0D}" srcOrd="0" destOrd="0" presId="urn:microsoft.com/office/officeart/2018/2/layout/IconLabelList"/>
    <dgm:cxn modelId="{0E7CB816-E403-4C1F-9136-2EC0763CEE3C}" type="presParOf" srcId="{A494F6E2-1F64-436F-8D3E-28ADD63EC904}" destId="{459B5326-F4E6-4376-9ECC-0663FEA66290}" srcOrd="1" destOrd="0" presId="urn:microsoft.com/office/officeart/2018/2/layout/IconLabelList"/>
    <dgm:cxn modelId="{EB24C0AE-409D-4BE1-BBAC-732F075F7D34}" type="presParOf" srcId="{A494F6E2-1F64-436F-8D3E-28ADD63EC904}" destId="{36C9AB6A-F61F-46C5-B6E1-31334D5158CF}" srcOrd="2" destOrd="0" presId="urn:microsoft.com/office/officeart/2018/2/layout/IconLabelList"/>
    <dgm:cxn modelId="{E0C54640-528F-4FF9-B024-009262F2A7D3}" type="presParOf" srcId="{154E76E2-70AE-4CEC-BED3-6EE3ABD3328F}" destId="{C5209AD2-61F4-4EF7-85FF-BF6366EDA50C}" srcOrd="5" destOrd="0" presId="urn:microsoft.com/office/officeart/2018/2/layout/IconLabelList"/>
    <dgm:cxn modelId="{853CE4DF-3DCE-4944-BB81-593E6C378203}" type="presParOf" srcId="{154E76E2-70AE-4CEC-BED3-6EE3ABD3328F}" destId="{0A76CA20-1EC9-49A4-8C60-DD8EC4709391}" srcOrd="6" destOrd="0" presId="urn:microsoft.com/office/officeart/2018/2/layout/IconLabelList"/>
    <dgm:cxn modelId="{F865F470-E8E0-4110-BF0E-E1F0563D830A}" type="presParOf" srcId="{0A76CA20-1EC9-49A4-8C60-DD8EC4709391}" destId="{983B398B-8B0A-4704-9970-06675FF8E713}" srcOrd="0" destOrd="0" presId="urn:microsoft.com/office/officeart/2018/2/layout/IconLabelList"/>
    <dgm:cxn modelId="{8D1E0D16-FA82-4E68-AE87-3A244DB082B9}" type="presParOf" srcId="{0A76CA20-1EC9-49A4-8C60-DD8EC4709391}" destId="{F78F8F4F-B0E5-4418-AF7B-88E618584884}" srcOrd="1" destOrd="0" presId="urn:microsoft.com/office/officeart/2018/2/layout/IconLabelList"/>
    <dgm:cxn modelId="{A19D50FB-BBA3-4FB2-9E1C-828C3BDD0825}" type="presParOf" srcId="{0A76CA20-1EC9-49A4-8C60-DD8EC4709391}" destId="{C0090CA7-4182-4408-82ED-CA64857FB0B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9F2BB8-45C8-446B-9373-3F946D961EB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4226F7-8184-40DF-98B6-1B679B62089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Define Problem: </a:t>
          </a:r>
          <a:r>
            <a:rPr lang="en-IN" dirty="0"/>
            <a:t>The biggest challenge for L'Oréal is getting customers to come on board with sustainability with best quality of their product.</a:t>
          </a:r>
          <a:endParaRPr lang="en-US" dirty="0"/>
        </a:p>
      </dgm:t>
    </dgm:pt>
    <dgm:pt modelId="{7E8E2301-D550-4269-B1FB-03D08AF550B5}" type="parTrans" cxnId="{408E3946-0787-47B9-9A9F-A019E043F8D0}">
      <dgm:prSet/>
      <dgm:spPr/>
      <dgm:t>
        <a:bodyPr/>
        <a:lstStyle/>
        <a:p>
          <a:endParaRPr lang="en-US"/>
        </a:p>
      </dgm:t>
    </dgm:pt>
    <dgm:pt modelId="{6E59FEFC-59D7-44D4-B293-40210DCB4BBD}" type="sibTrans" cxnId="{408E3946-0787-47B9-9A9F-A019E043F8D0}">
      <dgm:prSet/>
      <dgm:spPr/>
      <dgm:t>
        <a:bodyPr/>
        <a:lstStyle/>
        <a:p>
          <a:endParaRPr lang="en-US"/>
        </a:p>
      </dgm:t>
    </dgm:pt>
    <dgm:pt modelId="{4FDB807C-F7C7-4ADC-8CD6-93ACC316007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Measure: </a:t>
          </a:r>
          <a:r>
            <a:rPr lang="en-IN" dirty="0"/>
            <a:t>Monitoring raw materials and packaging quality is essential, including regular audits and laboratory tests for continuous improvement and strict control.</a:t>
          </a:r>
          <a:endParaRPr lang="en-US" dirty="0"/>
        </a:p>
      </dgm:t>
    </dgm:pt>
    <dgm:pt modelId="{89279FE5-AA0B-4A0A-A98B-3AB029965FFB}" type="parTrans" cxnId="{82A38FB9-D8EE-4DAA-94C1-666F2DD211E7}">
      <dgm:prSet/>
      <dgm:spPr/>
      <dgm:t>
        <a:bodyPr/>
        <a:lstStyle/>
        <a:p>
          <a:endParaRPr lang="en-US"/>
        </a:p>
      </dgm:t>
    </dgm:pt>
    <dgm:pt modelId="{3BE85B34-525C-467F-B6E4-FDDC29DAD190}" type="sibTrans" cxnId="{82A38FB9-D8EE-4DAA-94C1-666F2DD211E7}">
      <dgm:prSet/>
      <dgm:spPr/>
      <dgm:t>
        <a:bodyPr/>
        <a:lstStyle/>
        <a:p>
          <a:endParaRPr lang="en-US"/>
        </a:p>
      </dgm:t>
    </dgm:pt>
    <dgm:pt modelId="{4E0EB50D-BDA0-4D4A-828B-BA5C74D582E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Analyse: </a:t>
          </a:r>
          <a:r>
            <a:rPr lang="en-IN" dirty="0"/>
            <a:t>Key priorities include reduction, tackling youth unemployment, advancing circular economy, monitoring climate change, promoting holistic thinking, ensuring social justice in climate transition, and business advocacy for policy change.</a:t>
          </a:r>
          <a:endParaRPr lang="en-US" dirty="0"/>
        </a:p>
      </dgm:t>
    </dgm:pt>
    <dgm:pt modelId="{0E6F42C5-6FA5-4081-BFF5-5F153C293B0E}" type="parTrans" cxnId="{47A57736-60E1-4AF1-A272-ED794F24F831}">
      <dgm:prSet/>
      <dgm:spPr/>
      <dgm:t>
        <a:bodyPr/>
        <a:lstStyle/>
        <a:p>
          <a:endParaRPr lang="en-US"/>
        </a:p>
      </dgm:t>
    </dgm:pt>
    <dgm:pt modelId="{520909E3-9E63-4606-B5EA-9E24038F7D74}" type="sibTrans" cxnId="{47A57736-60E1-4AF1-A272-ED794F24F831}">
      <dgm:prSet/>
      <dgm:spPr/>
      <dgm:t>
        <a:bodyPr/>
        <a:lstStyle/>
        <a:p>
          <a:endParaRPr lang="en-US"/>
        </a:p>
      </dgm:t>
    </dgm:pt>
    <dgm:pt modelId="{B5155376-9708-49BC-89B4-FB465F73C0A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Improve: </a:t>
          </a:r>
          <a:r>
            <a:rPr lang="en-IN" dirty="0"/>
            <a:t>Public electric transport is increasingly accessible, lowering costs, benefiting the environment. Emerging energy storage and recycling technologies contribute to sustainability goals.</a:t>
          </a:r>
          <a:endParaRPr lang="en-US" dirty="0"/>
        </a:p>
      </dgm:t>
    </dgm:pt>
    <dgm:pt modelId="{33003578-7DEF-456B-8560-DD1C29605D50}" type="parTrans" cxnId="{752F7094-5260-460E-A915-74AC1F1ECC1E}">
      <dgm:prSet/>
      <dgm:spPr/>
      <dgm:t>
        <a:bodyPr/>
        <a:lstStyle/>
        <a:p>
          <a:endParaRPr lang="en-US"/>
        </a:p>
      </dgm:t>
    </dgm:pt>
    <dgm:pt modelId="{2E08F2BC-9278-43D4-B817-052157E6C707}" type="sibTrans" cxnId="{752F7094-5260-460E-A915-74AC1F1ECC1E}">
      <dgm:prSet/>
      <dgm:spPr/>
      <dgm:t>
        <a:bodyPr/>
        <a:lstStyle/>
        <a:p>
          <a:endParaRPr lang="en-US"/>
        </a:p>
      </dgm:t>
    </dgm:pt>
    <dgm:pt modelId="{39FA5ED3-17EE-4E3F-A758-6F44AF99D7E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Control: </a:t>
          </a:r>
          <a:r>
            <a:rPr lang="en-IN" dirty="0"/>
            <a:t>Evaluate ingredient characteristics, usage patterns, and exposure levels to ensure consumer safety. International post-marketing surveillance ensures product safety worldwide.</a:t>
          </a:r>
          <a:endParaRPr lang="en-US" dirty="0"/>
        </a:p>
      </dgm:t>
    </dgm:pt>
    <dgm:pt modelId="{932A48C6-15E7-4968-AC21-82D534932A59}" type="parTrans" cxnId="{F3A87D1A-02B8-4D47-8279-7A4D542F83F8}">
      <dgm:prSet/>
      <dgm:spPr/>
      <dgm:t>
        <a:bodyPr/>
        <a:lstStyle/>
        <a:p>
          <a:endParaRPr lang="en-US"/>
        </a:p>
      </dgm:t>
    </dgm:pt>
    <dgm:pt modelId="{6B3A4492-7974-444A-92AF-8E7D53336CB6}" type="sibTrans" cxnId="{F3A87D1A-02B8-4D47-8279-7A4D542F83F8}">
      <dgm:prSet/>
      <dgm:spPr/>
      <dgm:t>
        <a:bodyPr/>
        <a:lstStyle/>
        <a:p>
          <a:endParaRPr lang="en-US"/>
        </a:p>
      </dgm:t>
    </dgm:pt>
    <dgm:pt modelId="{F95B5420-CE13-477A-8514-CCD59F5614A6}" type="pres">
      <dgm:prSet presAssocID="{9B9F2BB8-45C8-446B-9373-3F946D961EB5}" presName="root" presStyleCnt="0">
        <dgm:presLayoutVars>
          <dgm:dir/>
          <dgm:resizeHandles val="exact"/>
        </dgm:presLayoutVars>
      </dgm:prSet>
      <dgm:spPr/>
    </dgm:pt>
    <dgm:pt modelId="{48543426-519C-44B6-AE35-7AEBBDCF22B0}" type="pres">
      <dgm:prSet presAssocID="{8D4226F7-8184-40DF-98B6-1B679B620895}" presName="compNode" presStyleCnt="0"/>
      <dgm:spPr/>
    </dgm:pt>
    <dgm:pt modelId="{8F083591-8F9A-4E55-9DBF-32A707B30677}" type="pres">
      <dgm:prSet presAssocID="{8D4226F7-8184-40DF-98B6-1B679B620895}" presName="bgRect" presStyleLbl="bgShp" presStyleIdx="0" presStyleCnt="5"/>
      <dgm:spPr/>
    </dgm:pt>
    <dgm:pt modelId="{BF1C7A1B-EC03-450D-AA9A-7E0372395257}" type="pres">
      <dgm:prSet presAssocID="{8D4226F7-8184-40DF-98B6-1B679B62089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01FDA104-E1A0-4522-B2DF-6B70799C5595}" type="pres">
      <dgm:prSet presAssocID="{8D4226F7-8184-40DF-98B6-1B679B620895}" presName="spaceRect" presStyleCnt="0"/>
      <dgm:spPr/>
    </dgm:pt>
    <dgm:pt modelId="{BE956861-CED9-46E8-BC48-1BA9F523A68A}" type="pres">
      <dgm:prSet presAssocID="{8D4226F7-8184-40DF-98B6-1B679B620895}" presName="parTx" presStyleLbl="revTx" presStyleIdx="0" presStyleCnt="5">
        <dgm:presLayoutVars>
          <dgm:chMax val="0"/>
          <dgm:chPref val="0"/>
        </dgm:presLayoutVars>
      </dgm:prSet>
      <dgm:spPr/>
    </dgm:pt>
    <dgm:pt modelId="{39650D0D-4B35-4378-B784-F6B977655F2A}" type="pres">
      <dgm:prSet presAssocID="{6E59FEFC-59D7-44D4-B293-40210DCB4BBD}" presName="sibTrans" presStyleCnt="0"/>
      <dgm:spPr/>
    </dgm:pt>
    <dgm:pt modelId="{95E786F2-BBEB-4545-B649-04404A6D83CB}" type="pres">
      <dgm:prSet presAssocID="{4FDB807C-F7C7-4ADC-8CD6-93ACC316007F}" presName="compNode" presStyleCnt="0"/>
      <dgm:spPr/>
    </dgm:pt>
    <dgm:pt modelId="{6EAFA62D-0168-483C-9B81-5FA8B076E8DB}" type="pres">
      <dgm:prSet presAssocID="{4FDB807C-F7C7-4ADC-8CD6-93ACC316007F}" presName="bgRect" presStyleLbl="bgShp" presStyleIdx="1" presStyleCnt="5"/>
      <dgm:spPr/>
    </dgm:pt>
    <dgm:pt modelId="{57E8E734-E166-43DB-B9BA-430B911C8542}" type="pres">
      <dgm:prSet presAssocID="{4FDB807C-F7C7-4ADC-8CD6-93ACC316007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D1B8A753-2F6F-4782-9CEF-EB62ABEEF50C}" type="pres">
      <dgm:prSet presAssocID="{4FDB807C-F7C7-4ADC-8CD6-93ACC316007F}" presName="spaceRect" presStyleCnt="0"/>
      <dgm:spPr/>
    </dgm:pt>
    <dgm:pt modelId="{33DFC3FD-0125-412C-A988-DB307EBC9195}" type="pres">
      <dgm:prSet presAssocID="{4FDB807C-F7C7-4ADC-8CD6-93ACC316007F}" presName="parTx" presStyleLbl="revTx" presStyleIdx="1" presStyleCnt="5">
        <dgm:presLayoutVars>
          <dgm:chMax val="0"/>
          <dgm:chPref val="0"/>
        </dgm:presLayoutVars>
      </dgm:prSet>
      <dgm:spPr/>
    </dgm:pt>
    <dgm:pt modelId="{89883B6C-6DD5-4681-A564-DCAD2B45275B}" type="pres">
      <dgm:prSet presAssocID="{3BE85B34-525C-467F-B6E4-FDDC29DAD190}" presName="sibTrans" presStyleCnt="0"/>
      <dgm:spPr/>
    </dgm:pt>
    <dgm:pt modelId="{819BE460-598D-491C-967A-470F2E0D4EC5}" type="pres">
      <dgm:prSet presAssocID="{4E0EB50D-BDA0-4D4A-828B-BA5C74D582EC}" presName="compNode" presStyleCnt="0"/>
      <dgm:spPr/>
    </dgm:pt>
    <dgm:pt modelId="{79F7310B-3C4E-45FB-B117-510ECB249BB7}" type="pres">
      <dgm:prSet presAssocID="{4E0EB50D-BDA0-4D4A-828B-BA5C74D582EC}" presName="bgRect" presStyleLbl="bgShp" presStyleIdx="2" presStyleCnt="5"/>
      <dgm:spPr/>
    </dgm:pt>
    <dgm:pt modelId="{B2CEE810-4280-45E0-A7AD-22526AE33BE9}" type="pres">
      <dgm:prSet presAssocID="{4E0EB50D-BDA0-4D4A-828B-BA5C74D582E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CB7AA9F9-E60B-49A2-838B-C7D49A942C5B}" type="pres">
      <dgm:prSet presAssocID="{4E0EB50D-BDA0-4D4A-828B-BA5C74D582EC}" presName="spaceRect" presStyleCnt="0"/>
      <dgm:spPr/>
    </dgm:pt>
    <dgm:pt modelId="{ED808222-8A36-4998-BEAB-13EC0FC1DD2C}" type="pres">
      <dgm:prSet presAssocID="{4E0EB50D-BDA0-4D4A-828B-BA5C74D582EC}" presName="parTx" presStyleLbl="revTx" presStyleIdx="2" presStyleCnt="5">
        <dgm:presLayoutVars>
          <dgm:chMax val="0"/>
          <dgm:chPref val="0"/>
        </dgm:presLayoutVars>
      </dgm:prSet>
      <dgm:spPr/>
    </dgm:pt>
    <dgm:pt modelId="{0111FEFD-62BA-4677-9C16-221329CA7367}" type="pres">
      <dgm:prSet presAssocID="{520909E3-9E63-4606-B5EA-9E24038F7D74}" presName="sibTrans" presStyleCnt="0"/>
      <dgm:spPr/>
    </dgm:pt>
    <dgm:pt modelId="{8BC267A1-AFF4-4C2A-B42E-8B68D88925DE}" type="pres">
      <dgm:prSet presAssocID="{B5155376-9708-49BC-89B4-FB465F73C0A0}" presName="compNode" presStyleCnt="0"/>
      <dgm:spPr/>
    </dgm:pt>
    <dgm:pt modelId="{BFFAB624-7581-41CF-A6CF-AAD2C387ADA6}" type="pres">
      <dgm:prSet presAssocID="{B5155376-9708-49BC-89B4-FB465F73C0A0}" presName="bgRect" presStyleLbl="bgShp" presStyleIdx="3" presStyleCnt="5"/>
      <dgm:spPr/>
    </dgm:pt>
    <dgm:pt modelId="{02D19F2A-0E91-43E4-BF5A-24F2FDD11DB7}" type="pres">
      <dgm:prSet presAssocID="{B5155376-9708-49BC-89B4-FB465F73C0A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9E75149D-E761-40C8-AAF8-3A5C96278BF5}" type="pres">
      <dgm:prSet presAssocID="{B5155376-9708-49BC-89B4-FB465F73C0A0}" presName="spaceRect" presStyleCnt="0"/>
      <dgm:spPr/>
    </dgm:pt>
    <dgm:pt modelId="{9FC0D056-79E5-4F07-A66E-1A2B74A5DABF}" type="pres">
      <dgm:prSet presAssocID="{B5155376-9708-49BC-89B4-FB465F73C0A0}" presName="parTx" presStyleLbl="revTx" presStyleIdx="3" presStyleCnt="5">
        <dgm:presLayoutVars>
          <dgm:chMax val="0"/>
          <dgm:chPref val="0"/>
        </dgm:presLayoutVars>
      </dgm:prSet>
      <dgm:spPr/>
    </dgm:pt>
    <dgm:pt modelId="{7418F7EC-29DD-44D7-A4CC-1AE5324CC830}" type="pres">
      <dgm:prSet presAssocID="{2E08F2BC-9278-43D4-B817-052157E6C707}" presName="sibTrans" presStyleCnt="0"/>
      <dgm:spPr/>
    </dgm:pt>
    <dgm:pt modelId="{05658AF6-E986-4EEB-B618-A43CAF51085E}" type="pres">
      <dgm:prSet presAssocID="{39FA5ED3-17EE-4E3F-A758-6F44AF99D7EE}" presName="compNode" presStyleCnt="0"/>
      <dgm:spPr/>
    </dgm:pt>
    <dgm:pt modelId="{BB9532C1-54D9-46E5-AC13-886CB050EE1C}" type="pres">
      <dgm:prSet presAssocID="{39FA5ED3-17EE-4E3F-A758-6F44AF99D7EE}" presName="bgRect" presStyleLbl="bgShp" presStyleIdx="4" presStyleCnt="5"/>
      <dgm:spPr/>
    </dgm:pt>
    <dgm:pt modelId="{D301CD8F-9608-4E20-9017-F10EFE293C1E}" type="pres">
      <dgm:prSet presAssocID="{39FA5ED3-17EE-4E3F-A758-6F44AF99D7E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B91A9B66-62CB-4C70-8798-333120DEFEE8}" type="pres">
      <dgm:prSet presAssocID="{39FA5ED3-17EE-4E3F-A758-6F44AF99D7EE}" presName="spaceRect" presStyleCnt="0"/>
      <dgm:spPr/>
    </dgm:pt>
    <dgm:pt modelId="{8CE200D7-E5AC-499E-990C-5F4F6FCBF0A6}" type="pres">
      <dgm:prSet presAssocID="{39FA5ED3-17EE-4E3F-A758-6F44AF99D7E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B795009-2959-4103-9A8A-F3280C0369D2}" type="presOf" srcId="{39FA5ED3-17EE-4E3F-A758-6F44AF99D7EE}" destId="{8CE200D7-E5AC-499E-990C-5F4F6FCBF0A6}" srcOrd="0" destOrd="0" presId="urn:microsoft.com/office/officeart/2018/2/layout/IconVerticalSolidList"/>
    <dgm:cxn modelId="{B86D650F-216C-4603-AEE1-E5EAA6B03A5B}" type="presOf" srcId="{4E0EB50D-BDA0-4D4A-828B-BA5C74D582EC}" destId="{ED808222-8A36-4998-BEAB-13EC0FC1DD2C}" srcOrd="0" destOrd="0" presId="urn:microsoft.com/office/officeart/2018/2/layout/IconVerticalSolidList"/>
    <dgm:cxn modelId="{A687E713-136E-43FC-B8E3-0392B354EC02}" type="presOf" srcId="{4FDB807C-F7C7-4ADC-8CD6-93ACC316007F}" destId="{33DFC3FD-0125-412C-A988-DB307EBC9195}" srcOrd="0" destOrd="0" presId="urn:microsoft.com/office/officeart/2018/2/layout/IconVerticalSolidList"/>
    <dgm:cxn modelId="{F3A87D1A-02B8-4D47-8279-7A4D542F83F8}" srcId="{9B9F2BB8-45C8-446B-9373-3F946D961EB5}" destId="{39FA5ED3-17EE-4E3F-A758-6F44AF99D7EE}" srcOrd="4" destOrd="0" parTransId="{932A48C6-15E7-4968-AC21-82D534932A59}" sibTransId="{6B3A4492-7974-444A-92AF-8E7D53336CB6}"/>
    <dgm:cxn modelId="{47A57736-60E1-4AF1-A272-ED794F24F831}" srcId="{9B9F2BB8-45C8-446B-9373-3F946D961EB5}" destId="{4E0EB50D-BDA0-4D4A-828B-BA5C74D582EC}" srcOrd="2" destOrd="0" parTransId="{0E6F42C5-6FA5-4081-BFF5-5F153C293B0E}" sibTransId="{520909E3-9E63-4606-B5EA-9E24038F7D74}"/>
    <dgm:cxn modelId="{6BD4003F-636F-403F-A327-A0DF0223CA78}" type="presOf" srcId="{B5155376-9708-49BC-89B4-FB465F73C0A0}" destId="{9FC0D056-79E5-4F07-A66E-1A2B74A5DABF}" srcOrd="0" destOrd="0" presId="urn:microsoft.com/office/officeart/2018/2/layout/IconVerticalSolidList"/>
    <dgm:cxn modelId="{408E3946-0787-47B9-9A9F-A019E043F8D0}" srcId="{9B9F2BB8-45C8-446B-9373-3F946D961EB5}" destId="{8D4226F7-8184-40DF-98B6-1B679B620895}" srcOrd="0" destOrd="0" parTransId="{7E8E2301-D550-4269-B1FB-03D08AF550B5}" sibTransId="{6E59FEFC-59D7-44D4-B293-40210DCB4BBD}"/>
    <dgm:cxn modelId="{F28FE950-DD3C-4129-A4C5-E06741483531}" type="presOf" srcId="{8D4226F7-8184-40DF-98B6-1B679B620895}" destId="{BE956861-CED9-46E8-BC48-1BA9F523A68A}" srcOrd="0" destOrd="0" presId="urn:microsoft.com/office/officeart/2018/2/layout/IconVerticalSolidList"/>
    <dgm:cxn modelId="{752F7094-5260-460E-A915-74AC1F1ECC1E}" srcId="{9B9F2BB8-45C8-446B-9373-3F946D961EB5}" destId="{B5155376-9708-49BC-89B4-FB465F73C0A0}" srcOrd="3" destOrd="0" parTransId="{33003578-7DEF-456B-8560-DD1C29605D50}" sibTransId="{2E08F2BC-9278-43D4-B817-052157E6C707}"/>
    <dgm:cxn modelId="{6C5249AE-8739-4EAB-A63A-34409CC6A7F6}" type="presOf" srcId="{9B9F2BB8-45C8-446B-9373-3F946D961EB5}" destId="{F95B5420-CE13-477A-8514-CCD59F5614A6}" srcOrd="0" destOrd="0" presId="urn:microsoft.com/office/officeart/2018/2/layout/IconVerticalSolidList"/>
    <dgm:cxn modelId="{82A38FB9-D8EE-4DAA-94C1-666F2DD211E7}" srcId="{9B9F2BB8-45C8-446B-9373-3F946D961EB5}" destId="{4FDB807C-F7C7-4ADC-8CD6-93ACC316007F}" srcOrd="1" destOrd="0" parTransId="{89279FE5-AA0B-4A0A-A98B-3AB029965FFB}" sibTransId="{3BE85B34-525C-467F-B6E4-FDDC29DAD190}"/>
    <dgm:cxn modelId="{495C986A-E0C4-41A5-837D-29F68093DD1E}" type="presParOf" srcId="{F95B5420-CE13-477A-8514-CCD59F5614A6}" destId="{48543426-519C-44B6-AE35-7AEBBDCF22B0}" srcOrd="0" destOrd="0" presId="urn:microsoft.com/office/officeart/2018/2/layout/IconVerticalSolidList"/>
    <dgm:cxn modelId="{DA4BC71A-7FD3-4EEA-A723-1D4BF88B1C4B}" type="presParOf" srcId="{48543426-519C-44B6-AE35-7AEBBDCF22B0}" destId="{8F083591-8F9A-4E55-9DBF-32A707B30677}" srcOrd="0" destOrd="0" presId="urn:microsoft.com/office/officeart/2018/2/layout/IconVerticalSolidList"/>
    <dgm:cxn modelId="{8CD584FB-5CC1-48E1-8219-34BEDAEA895B}" type="presParOf" srcId="{48543426-519C-44B6-AE35-7AEBBDCF22B0}" destId="{BF1C7A1B-EC03-450D-AA9A-7E0372395257}" srcOrd="1" destOrd="0" presId="urn:microsoft.com/office/officeart/2018/2/layout/IconVerticalSolidList"/>
    <dgm:cxn modelId="{99AF5116-607A-4877-BC5B-7EBFB920E94D}" type="presParOf" srcId="{48543426-519C-44B6-AE35-7AEBBDCF22B0}" destId="{01FDA104-E1A0-4522-B2DF-6B70799C5595}" srcOrd="2" destOrd="0" presId="urn:microsoft.com/office/officeart/2018/2/layout/IconVerticalSolidList"/>
    <dgm:cxn modelId="{67F33DD4-40F9-4D2F-9666-1E5BAC1610C2}" type="presParOf" srcId="{48543426-519C-44B6-AE35-7AEBBDCF22B0}" destId="{BE956861-CED9-46E8-BC48-1BA9F523A68A}" srcOrd="3" destOrd="0" presId="urn:microsoft.com/office/officeart/2018/2/layout/IconVerticalSolidList"/>
    <dgm:cxn modelId="{853B573A-03A9-461C-892B-A51A246E3EA9}" type="presParOf" srcId="{F95B5420-CE13-477A-8514-CCD59F5614A6}" destId="{39650D0D-4B35-4378-B784-F6B977655F2A}" srcOrd="1" destOrd="0" presId="urn:microsoft.com/office/officeart/2018/2/layout/IconVerticalSolidList"/>
    <dgm:cxn modelId="{B93A11F6-A59C-4FDF-BF26-057FF23B55E0}" type="presParOf" srcId="{F95B5420-CE13-477A-8514-CCD59F5614A6}" destId="{95E786F2-BBEB-4545-B649-04404A6D83CB}" srcOrd="2" destOrd="0" presId="urn:microsoft.com/office/officeart/2018/2/layout/IconVerticalSolidList"/>
    <dgm:cxn modelId="{9E59B3C6-ABF7-4CC7-BBDE-821DA82395F0}" type="presParOf" srcId="{95E786F2-BBEB-4545-B649-04404A6D83CB}" destId="{6EAFA62D-0168-483C-9B81-5FA8B076E8DB}" srcOrd="0" destOrd="0" presId="urn:microsoft.com/office/officeart/2018/2/layout/IconVerticalSolidList"/>
    <dgm:cxn modelId="{9A609C40-BDF0-476D-8327-1848CCC8EDB2}" type="presParOf" srcId="{95E786F2-BBEB-4545-B649-04404A6D83CB}" destId="{57E8E734-E166-43DB-B9BA-430B911C8542}" srcOrd="1" destOrd="0" presId="urn:microsoft.com/office/officeart/2018/2/layout/IconVerticalSolidList"/>
    <dgm:cxn modelId="{6C2FFE2D-08E3-48D6-B8BC-7FDF024C5544}" type="presParOf" srcId="{95E786F2-BBEB-4545-B649-04404A6D83CB}" destId="{D1B8A753-2F6F-4782-9CEF-EB62ABEEF50C}" srcOrd="2" destOrd="0" presId="urn:microsoft.com/office/officeart/2018/2/layout/IconVerticalSolidList"/>
    <dgm:cxn modelId="{48A7FEB6-C88F-48B4-9C2A-13CAB85BCF84}" type="presParOf" srcId="{95E786F2-BBEB-4545-B649-04404A6D83CB}" destId="{33DFC3FD-0125-412C-A988-DB307EBC9195}" srcOrd="3" destOrd="0" presId="urn:microsoft.com/office/officeart/2018/2/layout/IconVerticalSolidList"/>
    <dgm:cxn modelId="{C27D612A-7255-43EF-BAAF-EE18E3EB5895}" type="presParOf" srcId="{F95B5420-CE13-477A-8514-CCD59F5614A6}" destId="{89883B6C-6DD5-4681-A564-DCAD2B45275B}" srcOrd="3" destOrd="0" presId="urn:microsoft.com/office/officeart/2018/2/layout/IconVerticalSolidList"/>
    <dgm:cxn modelId="{4510AAD5-28E9-491B-9EB7-1A22B16CB810}" type="presParOf" srcId="{F95B5420-CE13-477A-8514-CCD59F5614A6}" destId="{819BE460-598D-491C-967A-470F2E0D4EC5}" srcOrd="4" destOrd="0" presId="urn:microsoft.com/office/officeart/2018/2/layout/IconVerticalSolidList"/>
    <dgm:cxn modelId="{0DCEF4FA-B046-4485-AECC-E37D5FC627C0}" type="presParOf" srcId="{819BE460-598D-491C-967A-470F2E0D4EC5}" destId="{79F7310B-3C4E-45FB-B117-510ECB249BB7}" srcOrd="0" destOrd="0" presId="urn:microsoft.com/office/officeart/2018/2/layout/IconVerticalSolidList"/>
    <dgm:cxn modelId="{A901D79D-9EEC-4714-96E1-E9DC425B4AD2}" type="presParOf" srcId="{819BE460-598D-491C-967A-470F2E0D4EC5}" destId="{B2CEE810-4280-45E0-A7AD-22526AE33BE9}" srcOrd="1" destOrd="0" presId="urn:microsoft.com/office/officeart/2018/2/layout/IconVerticalSolidList"/>
    <dgm:cxn modelId="{E84C8B2B-7752-4862-BA6F-6DC8D518E9C9}" type="presParOf" srcId="{819BE460-598D-491C-967A-470F2E0D4EC5}" destId="{CB7AA9F9-E60B-49A2-838B-C7D49A942C5B}" srcOrd="2" destOrd="0" presId="urn:microsoft.com/office/officeart/2018/2/layout/IconVerticalSolidList"/>
    <dgm:cxn modelId="{F954E7FA-8E6D-443F-BA1B-C4FF9B7CFFF8}" type="presParOf" srcId="{819BE460-598D-491C-967A-470F2E0D4EC5}" destId="{ED808222-8A36-4998-BEAB-13EC0FC1DD2C}" srcOrd="3" destOrd="0" presId="urn:microsoft.com/office/officeart/2018/2/layout/IconVerticalSolidList"/>
    <dgm:cxn modelId="{897630DB-B969-44AF-9FFE-125FC60553DA}" type="presParOf" srcId="{F95B5420-CE13-477A-8514-CCD59F5614A6}" destId="{0111FEFD-62BA-4677-9C16-221329CA7367}" srcOrd="5" destOrd="0" presId="urn:microsoft.com/office/officeart/2018/2/layout/IconVerticalSolidList"/>
    <dgm:cxn modelId="{7CCA2220-7561-4319-8D8D-2683296675DB}" type="presParOf" srcId="{F95B5420-CE13-477A-8514-CCD59F5614A6}" destId="{8BC267A1-AFF4-4C2A-B42E-8B68D88925DE}" srcOrd="6" destOrd="0" presId="urn:microsoft.com/office/officeart/2018/2/layout/IconVerticalSolidList"/>
    <dgm:cxn modelId="{AA930948-9655-4962-8AFC-50CA781D77A8}" type="presParOf" srcId="{8BC267A1-AFF4-4C2A-B42E-8B68D88925DE}" destId="{BFFAB624-7581-41CF-A6CF-AAD2C387ADA6}" srcOrd="0" destOrd="0" presId="urn:microsoft.com/office/officeart/2018/2/layout/IconVerticalSolidList"/>
    <dgm:cxn modelId="{C800112C-2D22-4EBC-9B75-BE9FBA5E7639}" type="presParOf" srcId="{8BC267A1-AFF4-4C2A-B42E-8B68D88925DE}" destId="{02D19F2A-0E91-43E4-BF5A-24F2FDD11DB7}" srcOrd="1" destOrd="0" presId="urn:microsoft.com/office/officeart/2018/2/layout/IconVerticalSolidList"/>
    <dgm:cxn modelId="{B7538C05-708D-41A7-A0E5-EBB604E24F28}" type="presParOf" srcId="{8BC267A1-AFF4-4C2A-B42E-8B68D88925DE}" destId="{9E75149D-E761-40C8-AAF8-3A5C96278BF5}" srcOrd="2" destOrd="0" presId="urn:microsoft.com/office/officeart/2018/2/layout/IconVerticalSolidList"/>
    <dgm:cxn modelId="{B11F2F78-C6D0-4517-B86B-2B7F16A701AD}" type="presParOf" srcId="{8BC267A1-AFF4-4C2A-B42E-8B68D88925DE}" destId="{9FC0D056-79E5-4F07-A66E-1A2B74A5DABF}" srcOrd="3" destOrd="0" presId="urn:microsoft.com/office/officeart/2018/2/layout/IconVerticalSolidList"/>
    <dgm:cxn modelId="{41D6D5C3-B9A3-4F69-B0C3-077FB210BDA7}" type="presParOf" srcId="{F95B5420-CE13-477A-8514-CCD59F5614A6}" destId="{7418F7EC-29DD-44D7-A4CC-1AE5324CC830}" srcOrd="7" destOrd="0" presId="urn:microsoft.com/office/officeart/2018/2/layout/IconVerticalSolidList"/>
    <dgm:cxn modelId="{FEC392D7-E4C7-4DAA-BC31-5B70A215C698}" type="presParOf" srcId="{F95B5420-CE13-477A-8514-CCD59F5614A6}" destId="{05658AF6-E986-4EEB-B618-A43CAF51085E}" srcOrd="8" destOrd="0" presId="urn:microsoft.com/office/officeart/2018/2/layout/IconVerticalSolidList"/>
    <dgm:cxn modelId="{F1B5C81B-1048-4F3B-8BA0-BD9C7E1194B7}" type="presParOf" srcId="{05658AF6-E986-4EEB-B618-A43CAF51085E}" destId="{BB9532C1-54D9-46E5-AC13-886CB050EE1C}" srcOrd="0" destOrd="0" presId="urn:microsoft.com/office/officeart/2018/2/layout/IconVerticalSolidList"/>
    <dgm:cxn modelId="{29E9EE73-D1BC-4B3F-92B9-663D68D64F5A}" type="presParOf" srcId="{05658AF6-E986-4EEB-B618-A43CAF51085E}" destId="{D301CD8F-9608-4E20-9017-F10EFE293C1E}" srcOrd="1" destOrd="0" presId="urn:microsoft.com/office/officeart/2018/2/layout/IconVerticalSolidList"/>
    <dgm:cxn modelId="{12ECA5E9-1D4F-4A34-99B9-09F896EA48EC}" type="presParOf" srcId="{05658AF6-E986-4EEB-B618-A43CAF51085E}" destId="{B91A9B66-62CB-4C70-8798-333120DEFEE8}" srcOrd="2" destOrd="0" presId="urn:microsoft.com/office/officeart/2018/2/layout/IconVerticalSolidList"/>
    <dgm:cxn modelId="{22CDB8DA-A529-4EE5-BB68-C8341D752E6C}" type="presParOf" srcId="{05658AF6-E986-4EEB-B618-A43CAF51085E}" destId="{8CE200D7-E5AC-499E-990C-5F4F6FCBF0A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17D4DD-E5C2-4560-A9B6-02DA992B842A}">
      <dsp:nvSpPr>
        <dsp:cNvPr id="0" name=""/>
        <dsp:cNvSpPr/>
      </dsp:nvSpPr>
      <dsp:spPr>
        <a:xfrm>
          <a:off x="912580" y="375953"/>
          <a:ext cx="727810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772BF3-7B74-4738-A623-A9AA1A1FC21F}">
      <dsp:nvSpPr>
        <dsp:cNvPr id="0" name=""/>
        <dsp:cNvSpPr/>
      </dsp:nvSpPr>
      <dsp:spPr>
        <a:xfrm>
          <a:off x="1684059" y="314853"/>
          <a:ext cx="83698" cy="157206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49954"/>
            <a:satOff val="-4432"/>
            <a:lumOff val="-4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9954"/>
              <a:satOff val="-4432"/>
              <a:lumOff val="-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91D33-AC6C-4393-AAF6-D2BE6E4F90BB}">
      <dsp:nvSpPr>
        <dsp:cNvPr id="0" name=""/>
        <dsp:cNvSpPr/>
      </dsp:nvSpPr>
      <dsp:spPr>
        <a:xfrm>
          <a:off x="467718" y="22103"/>
          <a:ext cx="707772" cy="70777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66" tIns="27466" rIns="27466" bIns="2746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</a:t>
          </a:r>
        </a:p>
      </dsp:txBody>
      <dsp:txXfrm>
        <a:off x="571369" y="125754"/>
        <a:ext cx="500470" cy="500470"/>
      </dsp:txXfrm>
    </dsp:sp>
    <dsp:sp modelId="{E8A4A0DC-710C-4D7A-BA99-F29C2CF2CD13}">
      <dsp:nvSpPr>
        <dsp:cNvPr id="0" name=""/>
        <dsp:cNvSpPr/>
      </dsp:nvSpPr>
      <dsp:spPr>
        <a:xfrm>
          <a:off x="2817" y="895475"/>
          <a:ext cx="1666615" cy="3378375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99909"/>
            <a:satOff val="-8864"/>
            <a:lumOff val="-9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99909"/>
              <a:satOff val="-8864"/>
              <a:lumOff val="-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64" tIns="165100" rIns="131464" bIns="16510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Political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1) Not allowed to test its products on animals, as well as many Arab countries see the western products negatively.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2) This affected the company’s ambition to have presence in all the countries.</a:t>
          </a:r>
          <a:endParaRPr lang="en-US" sz="1400" kern="1200" dirty="0"/>
        </a:p>
      </dsp:txBody>
      <dsp:txXfrm>
        <a:off x="2817" y="1228798"/>
        <a:ext cx="1666615" cy="3045052"/>
      </dsp:txXfrm>
    </dsp:sp>
    <dsp:sp modelId="{7DF4FF40-8E27-46B1-837D-91C3CD4AF0BD}">
      <dsp:nvSpPr>
        <dsp:cNvPr id="0" name=""/>
        <dsp:cNvSpPr/>
      </dsp:nvSpPr>
      <dsp:spPr>
        <a:xfrm>
          <a:off x="1854612" y="375953"/>
          <a:ext cx="1637573" cy="72"/>
        </a:xfrm>
        <a:prstGeom prst="rect">
          <a:avLst/>
        </a:prstGeom>
        <a:solidFill>
          <a:schemeClr val="accent2">
            <a:tint val="40000"/>
            <a:alpha val="90000"/>
            <a:hueOff val="-149863"/>
            <a:satOff val="-13296"/>
            <a:lumOff val="-13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49863"/>
              <a:satOff val="-13296"/>
              <a:lumOff val="-1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9DF8F-8718-42E7-BA8F-1272C2BB4748}">
      <dsp:nvSpPr>
        <dsp:cNvPr id="0" name=""/>
        <dsp:cNvSpPr/>
      </dsp:nvSpPr>
      <dsp:spPr>
        <a:xfrm>
          <a:off x="3535855" y="314853"/>
          <a:ext cx="83698" cy="157207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199818"/>
            <a:satOff val="-17728"/>
            <a:lumOff val="-18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99818"/>
              <a:satOff val="-17728"/>
              <a:lumOff val="-1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CD56A-0FCF-4655-9713-E454C2E0F154}">
      <dsp:nvSpPr>
        <dsp:cNvPr id="0" name=""/>
        <dsp:cNvSpPr/>
      </dsp:nvSpPr>
      <dsp:spPr>
        <a:xfrm>
          <a:off x="2319513" y="22103"/>
          <a:ext cx="707772" cy="707772"/>
        </a:xfrm>
        <a:prstGeom prst="ellipse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66" tIns="27466" rIns="27466" bIns="2746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</a:t>
          </a:r>
        </a:p>
      </dsp:txBody>
      <dsp:txXfrm>
        <a:off x="2423164" y="125754"/>
        <a:ext cx="500470" cy="500470"/>
      </dsp:txXfrm>
    </dsp:sp>
    <dsp:sp modelId="{C983EEF1-92C6-4AA8-9D0E-E989B9F1581C}">
      <dsp:nvSpPr>
        <dsp:cNvPr id="0" name=""/>
        <dsp:cNvSpPr/>
      </dsp:nvSpPr>
      <dsp:spPr>
        <a:xfrm>
          <a:off x="1854612" y="917579"/>
          <a:ext cx="1677031" cy="3378375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249772"/>
            <a:satOff val="-22161"/>
            <a:lumOff val="-22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49772"/>
              <a:satOff val="-22161"/>
              <a:lumOff val="-2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286" tIns="165100" rIns="132286" bIns="16510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Economic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1) China &amp; India, the fastest-growing economies offer expansion opportunities.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2) However, the global slowdown &amp; trade war have caused reduced consumption, leading to low demand.</a:t>
          </a:r>
          <a:endParaRPr lang="en-US" sz="1400" kern="1200" dirty="0"/>
        </a:p>
      </dsp:txBody>
      <dsp:txXfrm>
        <a:off x="1854612" y="1252985"/>
        <a:ext cx="1677031" cy="3042969"/>
      </dsp:txXfrm>
    </dsp:sp>
    <dsp:sp modelId="{0697568F-30BB-4886-B2F8-5FDA16307B5C}">
      <dsp:nvSpPr>
        <dsp:cNvPr id="0" name=""/>
        <dsp:cNvSpPr/>
      </dsp:nvSpPr>
      <dsp:spPr>
        <a:xfrm>
          <a:off x="3717981" y="375953"/>
          <a:ext cx="1621581" cy="72"/>
        </a:xfrm>
        <a:prstGeom prst="rect">
          <a:avLst/>
        </a:prstGeom>
        <a:solidFill>
          <a:schemeClr val="accent2">
            <a:tint val="40000"/>
            <a:alpha val="90000"/>
            <a:hueOff val="-299727"/>
            <a:satOff val="-26593"/>
            <a:lumOff val="-27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99727"/>
              <a:satOff val="-26593"/>
              <a:lumOff val="-2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7ED6DC-1C2B-4880-9B3A-D95799B615F6}">
      <dsp:nvSpPr>
        <dsp:cNvPr id="0" name=""/>
        <dsp:cNvSpPr/>
      </dsp:nvSpPr>
      <dsp:spPr>
        <a:xfrm>
          <a:off x="5382805" y="314853"/>
          <a:ext cx="82880" cy="157207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349681"/>
            <a:satOff val="-31025"/>
            <a:lumOff val="-31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49681"/>
              <a:satOff val="-31025"/>
              <a:lumOff val="-3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B99730-868E-4D1B-A5C4-B1B6E8968B9D}">
      <dsp:nvSpPr>
        <dsp:cNvPr id="0" name=""/>
        <dsp:cNvSpPr/>
      </dsp:nvSpPr>
      <dsp:spPr>
        <a:xfrm>
          <a:off x="4174886" y="22103"/>
          <a:ext cx="707772" cy="707772"/>
        </a:xfrm>
        <a:prstGeom prst="ellipse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66" tIns="27466" rIns="27466" bIns="2746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</a:t>
          </a:r>
        </a:p>
      </dsp:txBody>
      <dsp:txXfrm>
        <a:off x="4278537" y="125754"/>
        <a:ext cx="500470" cy="500470"/>
      </dsp:txXfrm>
    </dsp:sp>
    <dsp:sp modelId="{12BDBDEA-4FF1-4E20-9C92-EA8589579B76}">
      <dsp:nvSpPr>
        <dsp:cNvPr id="0" name=""/>
        <dsp:cNvSpPr/>
      </dsp:nvSpPr>
      <dsp:spPr>
        <a:xfrm>
          <a:off x="3717981" y="895475"/>
          <a:ext cx="1621581" cy="3378375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399636"/>
            <a:satOff val="-35457"/>
            <a:lumOff val="-36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99636"/>
              <a:satOff val="-35457"/>
              <a:lumOff val="-3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912" tIns="165100" rIns="127912" bIns="16510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Social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1) The desire to showcase beauty and share it online has created opportunities for L'Oréal.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2) Today’s generation prefers home beauty products and environmental-friendly product. </a:t>
          </a:r>
          <a:endParaRPr lang="en-US" sz="1400" kern="1200" dirty="0"/>
        </a:p>
      </dsp:txBody>
      <dsp:txXfrm>
        <a:off x="3717981" y="1219791"/>
        <a:ext cx="1621581" cy="3054059"/>
      </dsp:txXfrm>
    </dsp:sp>
    <dsp:sp modelId="{9E5B08BD-C177-4D8B-BDC2-9DFE1224917F}">
      <dsp:nvSpPr>
        <dsp:cNvPr id="0" name=""/>
        <dsp:cNvSpPr/>
      </dsp:nvSpPr>
      <dsp:spPr>
        <a:xfrm>
          <a:off x="5519739" y="375953"/>
          <a:ext cx="1621581" cy="72"/>
        </a:xfrm>
        <a:prstGeom prst="rect">
          <a:avLst/>
        </a:prstGeom>
        <a:solidFill>
          <a:schemeClr val="accent2">
            <a:tint val="40000"/>
            <a:alpha val="90000"/>
            <a:hueOff val="-449590"/>
            <a:satOff val="-39889"/>
            <a:lumOff val="-40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49590"/>
              <a:satOff val="-39889"/>
              <a:lumOff val="-4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1A3906-1177-4B70-B99C-A2CE004879EA}">
      <dsp:nvSpPr>
        <dsp:cNvPr id="0" name=""/>
        <dsp:cNvSpPr/>
      </dsp:nvSpPr>
      <dsp:spPr>
        <a:xfrm>
          <a:off x="7184562" y="314853"/>
          <a:ext cx="82880" cy="157207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499545"/>
            <a:satOff val="-44321"/>
            <a:lumOff val="-45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99545"/>
              <a:satOff val="-44321"/>
              <a:lumOff val="-4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F90879-08CD-4D33-A877-724CE3E55E7A}">
      <dsp:nvSpPr>
        <dsp:cNvPr id="0" name=""/>
        <dsp:cNvSpPr/>
      </dsp:nvSpPr>
      <dsp:spPr>
        <a:xfrm>
          <a:off x="5976643" y="22103"/>
          <a:ext cx="707772" cy="707772"/>
        </a:xfrm>
        <a:prstGeom prst="ellipse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66" tIns="27466" rIns="27466" bIns="2746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</a:t>
          </a:r>
        </a:p>
      </dsp:txBody>
      <dsp:txXfrm>
        <a:off x="6080294" y="125754"/>
        <a:ext cx="500470" cy="500470"/>
      </dsp:txXfrm>
    </dsp:sp>
    <dsp:sp modelId="{42C1A4E4-0327-46D5-8AF0-A409E4D3A31C}">
      <dsp:nvSpPr>
        <dsp:cNvPr id="0" name=""/>
        <dsp:cNvSpPr/>
      </dsp:nvSpPr>
      <dsp:spPr>
        <a:xfrm>
          <a:off x="5519739" y="895475"/>
          <a:ext cx="1621581" cy="3378375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549499"/>
            <a:satOff val="-48753"/>
            <a:lumOff val="-49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49499"/>
              <a:satOff val="-48753"/>
              <a:lumOff val="-4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912" tIns="165100" rIns="127912" bIns="16510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Technological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1) L'Oréal embraces technology, invests in its R&amp;D.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2) It also introduces new categories of products, engages with customers through social media, and offers innovative products.</a:t>
          </a:r>
          <a:endParaRPr lang="en-US" sz="1400" kern="1200" dirty="0"/>
        </a:p>
      </dsp:txBody>
      <dsp:txXfrm>
        <a:off x="5519739" y="1219791"/>
        <a:ext cx="1621581" cy="3054059"/>
      </dsp:txXfrm>
    </dsp:sp>
    <dsp:sp modelId="{80CE358C-3846-4B90-A948-0BEB6E31CDC4}">
      <dsp:nvSpPr>
        <dsp:cNvPr id="0" name=""/>
        <dsp:cNvSpPr/>
      </dsp:nvSpPr>
      <dsp:spPr>
        <a:xfrm>
          <a:off x="7321496" y="375953"/>
          <a:ext cx="1621581" cy="72"/>
        </a:xfrm>
        <a:prstGeom prst="rect">
          <a:avLst/>
        </a:prstGeom>
        <a:solidFill>
          <a:schemeClr val="accent2">
            <a:tint val="40000"/>
            <a:alpha val="90000"/>
            <a:hueOff val="-599454"/>
            <a:satOff val="-53185"/>
            <a:lumOff val="-54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99454"/>
              <a:satOff val="-53185"/>
              <a:lumOff val="-5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521A5-1087-488A-BB0C-B60CD9088EFF}">
      <dsp:nvSpPr>
        <dsp:cNvPr id="0" name=""/>
        <dsp:cNvSpPr/>
      </dsp:nvSpPr>
      <dsp:spPr>
        <a:xfrm>
          <a:off x="8986320" y="314853"/>
          <a:ext cx="82880" cy="157207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649408"/>
            <a:satOff val="-57618"/>
            <a:lumOff val="-58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49408"/>
              <a:satOff val="-57618"/>
              <a:lumOff val="-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C1455-6CB0-494B-888C-57308F398338}">
      <dsp:nvSpPr>
        <dsp:cNvPr id="0" name=""/>
        <dsp:cNvSpPr/>
      </dsp:nvSpPr>
      <dsp:spPr>
        <a:xfrm>
          <a:off x="7778400" y="22103"/>
          <a:ext cx="707772" cy="707772"/>
        </a:xfrm>
        <a:prstGeom prst="ellipse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66" tIns="27466" rIns="27466" bIns="2746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</a:t>
          </a:r>
        </a:p>
      </dsp:txBody>
      <dsp:txXfrm>
        <a:off x="7882051" y="125754"/>
        <a:ext cx="500470" cy="500470"/>
      </dsp:txXfrm>
    </dsp:sp>
    <dsp:sp modelId="{531233E1-8357-43F4-9025-29A2CAD04DF2}">
      <dsp:nvSpPr>
        <dsp:cNvPr id="0" name=""/>
        <dsp:cNvSpPr/>
      </dsp:nvSpPr>
      <dsp:spPr>
        <a:xfrm>
          <a:off x="7321496" y="895475"/>
          <a:ext cx="1621581" cy="3378375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699363"/>
            <a:satOff val="-62050"/>
            <a:lumOff val="-63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99363"/>
              <a:satOff val="-62050"/>
              <a:lumOff val="-6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912" tIns="165100" rIns="127912" bIns="16510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Legal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1) L'Oréal faced legal battles against imitators, a lead contamination issue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2) It also false claimed about their product, resulting in legal actions.</a:t>
          </a:r>
          <a:endParaRPr lang="en-US" sz="1400" kern="1200" dirty="0"/>
        </a:p>
      </dsp:txBody>
      <dsp:txXfrm>
        <a:off x="7321496" y="1219791"/>
        <a:ext cx="1621581" cy="3054059"/>
      </dsp:txXfrm>
    </dsp:sp>
    <dsp:sp modelId="{87F23350-6DB3-4444-B0A2-CDE7200C868F}">
      <dsp:nvSpPr>
        <dsp:cNvPr id="0" name=""/>
        <dsp:cNvSpPr/>
      </dsp:nvSpPr>
      <dsp:spPr>
        <a:xfrm>
          <a:off x="9123253" y="375953"/>
          <a:ext cx="810790" cy="72"/>
        </a:xfrm>
        <a:prstGeom prst="rect">
          <a:avLst/>
        </a:prstGeom>
        <a:solidFill>
          <a:schemeClr val="accent2">
            <a:tint val="40000"/>
            <a:alpha val="90000"/>
            <a:hueOff val="-749317"/>
            <a:satOff val="-66482"/>
            <a:lumOff val="-67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749317"/>
              <a:satOff val="-66482"/>
              <a:lumOff val="-6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CA2A6-B793-4D0E-AF52-3D6C3B9D2614}">
      <dsp:nvSpPr>
        <dsp:cNvPr id="0" name=""/>
        <dsp:cNvSpPr/>
      </dsp:nvSpPr>
      <dsp:spPr>
        <a:xfrm>
          <a:off x="9580158" y="22103"/>
          <a:ext cx="707772" cy="707772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66" tIns="27466" rIns="27466" bIns="2746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</a:t>
          </a:r>
        </a:p>
      </dsp:txBody>
      <dsp:txXfrm>
        <a:off x="9683809" y="125754"/>
        <a:ext cx="500470" cy="500470"/>
      </dsp:txXfrm>
    </dsp:sp>
    <dsp:sp modelId="{70576262-6D58-4F20-B540-8AC179CA8333}">
      <dsp:nvSpPr>
        <dsp:cNvPr id="0" name=""/>
        <dsp:cNvSpPr/>
      </dsp:nvSpPr>
      <dsp:spPr>
        <a:xfrm>
          <a:off x="9123253" y="895475"/>
          <a:ext cx="1621581" cy="3378375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912" tIns="165100" rIns="127912" bIns="16510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Environmental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1) L'Oréal prioritizes sustainability by focusing on eco-friendly products, forest certification, greenhouse gas reduction.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2) It also participates in responsible sourcing. </a:t>
          </a:r>
          <a:endParaRPr lang="en-US" sz="1400" kern="1200" dirty="0"/>
        </a:p>
      </dsp:txBody>
      <dsp:txXfrm>
        <a:off x="9123253" y="1219791"/>
        <a:ext cx="1621581" cy="30540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33CAC-89E5-4FF4-927C-DEC5AF4CA6D9}">
      <dsp:nvSpPr>
        <dsp:cNvPr id="0" name=""/>
        <dsp:cNvSpPr/>
      </dsp:nvSpPr>
      <dsp:spPr>
        <a:xfrm>
          <a:off x="1150203" y="663571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D67A23-EC7E-4C3B-9214-B7A5CD35E4D9}">
      <dsp:nvSpPr>
        <dsp:cNvPr id="0" name=""/>
        <dsp:cNvSpPr/>
      </dsp:nvSpPr>
      <dsp:spPr>
        <a:xfrm>
          <a:off x="265017" y="1646944"/>
          <a:ext cx="2653991" cy="2371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Strength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 1) L'Oréal goes beyond affordable cosmetics, offer a range of brands worldwide and prioritize natural components. 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2)Extensive R&amp;D cater to functional and health beauty needs and has a global presence in over 150 countries.</a:t>
          </a:r>
          <a:endParaRPr lang="en-US" sz="1400" kern="1200" dirty="0"/>
        </a:p>
      </dsp:txBody>
      <dsp:txXfrm>
        <a:off x="265017" y="1646944"/>
        <a:ext cx="2653991" cy="2371249"/>
      </dsp:txXfrm>
    </dsp:sp>
    <dsp:sp modelId="{AFAB4741-A58A-41DE-9925-F4FF5409FCEF}">
      <dsp:nvSpPr>
        <dsp:cNvPr id="0" name=""/>
        <dsp:cNvSpPr/>
      </dsp:nvSpPr>
      <dsp:spPr>
        <a:xfrm>
          <a:off x="3950886" y="656079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D99951-3302-4783-BA50-9AB0D822ED65}">
      <dsp:nvSpPr>
        <dsp:cNvPr id="0" name=""/>
        <dsp:cNvSpPr/>
      </dsp:nvSpPr>
      <dsp:spPr>
        <a:xfrm>
          <a:off x="3206397" y="1653631"/>
          <a:ext cx="2317374" cy="2371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Weakness</a:t>
          </a:r>
        </a:p>
        <a:p>
          <a:pPr marL="0"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1) Complication arise in large-scale operation, including slow divisions and significant human capital expenses.</a:t>
          </a:r>
        </a:p>
        <a:p>
          <a:pPr marL="0"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2) L'Oréal’s lower profit margins result from higher investments, yet R&amp;D contributes to its industry-leading status. 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206397" y="1653631"/>
        <a:ext cx="2317374" cy="2371249"/>
      </dsp:txXfrm>
    </dsp:sp>
    <dsp:sp modelId="{567E7499-9E4A-427B-B5E2-2A03504B2E0D}">
      <dsp:nvSpPr>
        <dsp:cNvPr id="0" name=""/>
        <dsp:cNvSpPr/>
      </dsp:nvSpPr>
      <dsp:spPr>
        <a:xfrm>
          <a:off x="6630988" y="656079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C9AB6A-F61F-46C5-B6E1-31334D5158CF}">
      <dsp:nvSpPr>
        <dsp:cNvPr id="0" name=""/>
        <dsp:cNvSpPr/>
      </dsp:nvSpPr>
      <dsp:spPr>
        <a:xfrm>
          <a:off x="5811178" y="1640257"/>
          <a:ext cx="2412828" cy="2371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Opportunities</a:t>
          </a:r>
        </a:p>
        <a:p>
          <a:pPr marL="0"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1) Product line extension and introducing new items will drive overall expansion. </a:t>
          </a:r>
        </a:p>
        <a:p>
          <a:pPr marL="0"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2) Growing demand for organic cosmetics aligns with L'Oréal's organic R&amp;D focus. </a:t>
          </a:r>
        </a:p>
        <a:p>
          <a:pPr marL="0"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3)Utilizing technology can enhance the brand image &amp; improve personalized shopping experiences</a:t>
          </a:r>
          <a:r>
            <a:rPr lang="en-IN" sz="1400" kern="1200" dirty="0"/>
            <a:t>.</a:t>
          </a:r>
          <a:endParaRPr lang="en-US" sz="1400" kern="1200" dirty="0"/>
        </a:p>
      </dsp:txBody>
      <dsp:txXfrm>
        <a:off x="5811178" y="1640257"/>
        <a:ext cx="2412828" cy="2371249"/>
      </dsp:txXfrm>
    </dsp:sp>
    <dsp:sp modelId="{983B398B-8B0A-4704-9970-06675FF8E713}">
      <dsp:nvSpPr>
        <dsp:cNvPr id="0" name=""/>
        <dsp:cNvSpPr/>
      </dsp:nvSpPr>
      <dsp:spPr>
        <a:xfrm>
          <a:off x="9534982" y="656079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090CA7-4182-4408-82ED-CA64857FB0B2}">
      <dsp:nvSpPr>
        <dsp:cNvPr id="0" name=""/>
        <dsp:cNvSpPr/>
      </dsp:nvSpPr>
      <dsp:spPr>
        <a:xfrm>
          <a:off x="8723038" y="1606846"/>
          <a:ext cx="2765160" cy="2371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Threats</a:t>
          </a:r>
        </a:p>
        <a:p>
          <a:pPr marL="0"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 1) </a:t>
          </a:r>
          <a:r>
            <a:rPr lang="en-IN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Intense competition exists in the cosmetics industry, coupled with economic downturns in various countries. </a:t>
          </a:r>
        </a:p>
        <a:p>
          <a:pPr marL="0"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2) Despite L'Oréal's quality, some consumers may seek alternatives due to unmet demands.</a:t>
          </a:r>
          <a:endParaRPr lang="en-US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8723038" y="1606846"/>
        <a:ext cx="2765160" cy="23712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83591-8F9A-4E55-9DBF-32A707B30677}">
      <dsp:nvSpPr>
        <dsp:cNvPr id="0" name=""/>
        <dsp:cNvSpPr/>
      </dsp:nvSpPr>
      <dsp:spPr>
        <a:xfrm>
          <a:off x="0" y="6058"/>
          <a:ext cx="8137235" cy="7471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C7A1B-EC03-450D-AA9A-7E0372395257}">
      <dsp:nvSpPr>
        <dsp:cNvPr id="0" name=""/>
        <dsp:cNvSpPr/>
      </dsp:nvSpPr>
      <dsp:spPr>
        <a:xfrm>
          <a:off x="226012" y="174167"/>
          <a:ext cx="411334" cy="4109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956861-CED9-46E8-BC48-1BA9F523A68A}">
      <dsp:nvSpPr>
        <dsp:cNvPr id="0" name=""/>
        <dsp:cNvSpPr/>
      </dsp:nvSpPr>
      <dsp:spPr>
        <a:xfrm>
          <a:off x="863360" y="6058"/>
          <a:ext cx="7247724" cy="793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15" tIns="84015" rIns="84015" bIns="8401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Define Problem: </a:t>
          </a:r>
          <a:r>
            <a:rPr lang="en-IN" sz="1400" kern="1200" dirty="0"/>
            <a:t>The biggest challenge for L'Oréal is getting customers to come on board with sustainability with best quality of their product.</a:t>
          </a:r>
          <a:endParaRPr lang="en-US" sz="1400" kern="1200" dirty="0"/>
        </a:p>
      </dsp:txBody>
      <dsp:txXfrm>
        <a:off x="863360" y="6058"/>
        <a:ext cx="7247724" cy="793847"/>
      </dsp:txXfrm>
    </dsp:sp>
    <dsp:sp modelId="{6EAFA62D-0168-483C-9B81-5FA8B076E8DB}">
      <dsp:nvSpPr>
        <dsp:cNvPr id="0" name=""/>
        <dsp:cNvSpPr/>
      </dsp:nvSpPr>
      <dsp:spPr>
        <a:xfrm>
          <a:off x="0" y="998367"/>
          <a:ext cx="8137235" cy="7471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E8E734-E166-43DB-B9BA-430B911C8542}">
      <dsp:nvSpPr>
        <dsp:cNvPr id="0" name=""/>
        <dsp:cNvSpPr/>
      </dsp:nvSpPr>
      <dsp:spPr>
        <a:xfrm>
          <a:off x="226012" y="1166476"/>
          <a:ext cx="411334" cy="4109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FC3FD-0125-412C-A988-DB307EBC9195}">
      <dsp:nvSpPr>
        <dsp:cNvPr id="0" name=""/>
        <dsp:cNvSpPr/>
      </dsp:nvSpPr>
      <dsp:spPr>
        <a:xfrm>
          <a:off x="863360" y="998367"/>
          <a:ext cx="7247724" cy="793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15" tIns="84015" rIns="84015" bIns="8401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Measure: </a:t>
          </a:r>
          <a:r>
            <a:rPr lang="en-IN" sz="1400" kern="1200" dirty="0"/>
            <a:t>Monitoring raw materials and packaging quality is essential, including regular audits and laboratory tests for continuous improvement and strict control.</a:t>
          </a:r>
          <a:endParaRPr lang="en-US" sz="1400" kern="1200" dirty="0"/>
        </a:p>
      </dsp:txBody>
      <dsp:txXfrm>
        <a:off x="863360" y="998367"/>
        <a:ext cx="7247724" cy="793847"/>
      </dsp:txXfrm>
    </dsp:sp>
    <dsp:sp modelId="{79F7310B-3C4E-45FB-B117-510ECB249BB7}">
      <dsp:nvSpPr>
        <dsp:cNvPr id="0" name=""/>
        <dsp:cNvSpPr/>
      </dsp:nvSpPr>
      <dsp:spPr>
        <a:xfrm>
          <a:off x="0" y="1990676"/>
          <a:ext cx="8137235" cy="7471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CEE810-4280-45E0-A7AD-22526AE33BE9}">
      <dsp:nvSpPr>
        <dsp:cNvPr id="0" name=""/>
        <dsp:cNvSpPr/>
      </dsp:nvSpPr>
      <dsp:spPr>
        <a:xfrm>
          <a:off x="226012" y="2158785"/>
          <a:ext cx="411334" cy="4109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08222-8A36-4998-BEAB-13EC0FC1DD2C}">
      <dsp:nvSpPr>
        <dsp:cNvPr id="0" name=""/>
        <dsp:cNvSpPr/>
      </dsp:nvSpPr>
      <dsp:spPr>
        <a:xfrm>
          <a:off x="863360" y="1990676"/>
          <a:ext cx="7247724" cy="793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15" tIns="84015" rIns="84015" bIns="8401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Analyse: </a:t>
          </a:r>
          <a:r>
            <a:rPr lang="en-IN" sz="1400" kern="1200" dirty="0"/>
            <a:t>Key priorities include reduction, tackling youth unemployment, advancing circular economy, monitoring climate change, promoting holistic thinking, ensuring social justice in climate transition, and business advocacy for policy change.</a:t>
          </a:r>
          <a:endParaRPr lang="en-US" sz="1400" kern="1200" dirty="0"/>
        </a:p>
      </dsp:txBody>
      <dsp:txXfrm>
        <a:off x="863360" y="1990676"/>
        <a:ext cx="7247724" cy="793847"/>
      </dsp:txXfrm>
    </dsp:sp>
    <dsp:sp modelId="{BFFAB624-7581-41CF-A6CF-AAD2C387ADA6}">
      <dsp:nvSpPr>
        <dsp:cNvPr id="0" name=""/>
        <dsp:cNvSpPr/>
      </dsp:nvSpPr>
      <dsp:spPr>
        <a:xfrm>
          <a:off x="0" y="2982985"/>
          <a:ext cx="8137235" cy="7471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D19F2A-0E91-43E4-BF5A-24F2FDD11DB7}">
      <dsp:nvSpPr>
        <dsp:cNvPr id="0" name=""/>
        <dsp:cNvSpPr/>
      </dsp:nvSpPr>
      <dsp:spPr>
        <a:xfrm>
          <a:off x="226012" y="3151094"/>
          <a:ext cx="411334" cy="41093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0D056-79E5-4F07-A66E-1A2B74A5DABF}">
      <dsp:nvSpPr>
        <dsp:cNvPr id="0" name=""/>
        <dsp:cNvSpPr/>
      </dsp:nvSpPr>
      <dsp:spPr>
        <a:xfrm>
          <a:off x="863360" y="2982985"/>
          <a:ext cx="7247724" cy="793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15" tIns="84015" rIns="84015" bIns="8401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Improve: </a:t>
          </a:r>
          <a:r>
            <a:rPr lang="en-IN" sz="1400" kern="1200" dirty="0"/>
            <a:t>Public electric transport is increasingly accessible, lowering costs, benefiting the environment. Emerging energy storage and recycling technologies contribute to sustainability goals.</a:t>
          </a:r>
          <a:endParaRPr lang="en-US" sz="1400" kern="1200" dirty="0"/>
        </a:p>
      </dsp:txBody>
      <dsp:txXfrm>
        <a:off x="863360" y="2982985"/>
        <a:ext cx="7247724" cy="793847"/>
      </dsp:txXfrm>
    </dsp:sp>
    <dsp:sp modelId="{BB9532C1-54D9-46E5-AC13-886CB050EE1C}">
      <dsp:nvSpPr>
        <dsp:cNvPr id="0" name=""/>
        <dsp:cNvSpPr/>
      </dsp:nvSpPr>
      <dsp:spPr>
        <a:xfrm>
          <a:off x="0" y="3975294"/>
          <a:ext cx="8137235" cy="7471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1CD8F-9608-4E20-9017-F10EFE293C1E}">
      <dsp:nvSpPr>
        <dsp:cNvPr id="0" name=""/>
        <dsp:cNvSpPr/>
      </dsp:nvSpPr>
      <dsp:spPr>
        <a:xfrm>
          <a:off x="226012" y="4143403"/>
          <a:ext cx="411334" cy="41093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E200D7-E5AC-499E-990C-5F4F6FCBF0A6}">
      <dsp:nvSpPr>
        <dsp:cNvPr id="0" name=""/>
        <dsp:cNvSpPr/>
      </dsp:nvSpPr>
      <dsp:spPr>
        <a:xfrm>
          <a:off x="863360" y="3975294"/>
          <a:ext cx="7247724" cy="793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15" tIns="84015" rIns="84015" bIns="8401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Control: </a:t>
          </a:r>
          <a:r>
            <a:rPr lang="en-IN" sz="1400" kern="1200" dirty="0"/>
            <a:t>Evaluate ingredient characteristics, usage patterns, and exposure levels to ensure consumer safety. International post-marketing surveillance ensures product safety worldwide.</a:t>
          </a:r>
          <a:endParaRPr lang="en-US" sz="1400" kern="1200" dirty="0"/>
        </a:p>
      </dsp:txBody>
      <dsp:txXfrm>
        <a:off x="863360" y="3975294"/>
        <a:ext cx="7247724" cy="7938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ABE69-0ABF-6969-FA95-57DF29038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CD74F-1B66-5EA6-A84D-486115C9D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0895F-2E37-0E10-8A9F-3A7513A46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D0A2-435A-43D2-B344-46F80C45534D}" type="datetimeFigureOut">
              <a:rPr lang="en-IN" smtClean="0"/>
              <a:t>13-07-2023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85689-0112-AFB5-1228-624E51EA9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DF8C9-EA7D-7D0F-1E20-11FEB8B81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0F70C-376D-4634-925A-7B5053678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142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E1293-D2A1-DE11-59AE-C0A6C8B1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A2CA9B-ECA7-35BC-EBEF-EA33F82B5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4CB48-D773-8A32-DA86-418B851BE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D0A2-435A-43D2-B344-46F80C45534D}" type="datetimeFigureOut">
              <a:rPr lang="en-IN" smtClean="0"/>
              <a:t>13-07-2023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BFDA7-CBA0-9103-7997-C402DE733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2900F-AEB7-5683-8533-542C6322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0F70C-376D-4634-925A-7B5053678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849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5C5678-E17D-FC43-49E2-BE2A74D5A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73CD8-F6BB-8571-12C7-38B8D53F0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EE1F9-28C6-7FEC-E27B-40C1A312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D0A2-435A-43D2-B344-46F80C45534D}" type="datetimeFigureOut">
              <a:rPr lang="en-IN" smtClean="0"/>
              <a:t>13-07-2023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F993B-9507-EDEC-19F3-8F7C85796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14A08-9D41-E3C8-4152-9C4112118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0F70C-376D-4634-925A-7B5053678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168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435B-321B-09D6-4FD7-559E7950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A0924-0034-57D4-AA77-DAA9945DC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3BE4A-131C-8E19-EE75-9F573D04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D0A2-435A-43D2-B344-46F80C45534D}" type="datetimeFigureOut">
              <a:rPr lang="en-IN" smtClean="0"/>
              <a:t>13-07-2023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0C39C-9141-382A-A9DC-66C506EB3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42A75-F7B1-B514-46AF-2E3E6493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0F70C-376D-4634-925A-7B5053678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8162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416F8-7CBA-23F9-0325-ADD5B6B9A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490E8-9AC3-3109-A284-DCF8A7EC6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2575F-71F2-B33F-86E6-94A29C1E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D0A2-435A-43D2-B344-46F80C45534D}" type="datetimeFigureOut">
              <a:rPr lang="en-IN" smtClean="0"/>
              <a:t>13-07-2023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D45AB-DC5D-A309-1DAD-9922A90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4A485-CC1D-2FC8-B9D5-354E17610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0F70C-376D-4634-925A-7B5053678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866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8376-4B29-D679-0B49-FDACD4A77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9C8D9-9F78-626D-D382-61741EF6F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1A4BE-6DD7-AE77-CA3F-93F796617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8B475-0DCA-4E8F-C226-857FB2DB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D0A2-435A-43D2-B344-46F80C45534D}" type="datetimeFigureOut">
              <a:rPr lang="en-IN" smtClean="0"/>
              <a:t>13-07-2023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A85BA-3F60-2D2B-CFD3-13865F3E8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93DA6-2B8C-5670-0EA2-84E8B5A1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0F70C-376D-4634-925A-7B5053678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14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06D4-442E-B48E-32F4-EBD18944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F91CB-A690-8C62-F8F5-329ABAE95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4946A-400E-3E22-82D7-B20308E68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27928D-960B-24FB-8DAA-697F807FF3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41EFC8-A880-2F57-C6B3-F1F7B3B2FE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EFF9C3-637B-6D8E-3514-9E4A87CA1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D0A2-435A-43D2-B344-46F80C45534D}" type="datetimeFigureOut">
              <a:rPr lang="en-IN" smtClean="0"/>
              <a:t>13-07-2023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46B452-5533-E45D-5438-B1153238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C78B46-19A2-CF8E-70B0-15615320F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0F70C-376D-4634-925A-7B5053678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8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BC417-AB8C-6DF8-A7C5-7775D86A0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267F9-C375-E1A5-0936-C83E132F1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D0A2-435A-43D2-B344-46F80C45534D}" type="datetimeFigureOut">
              <a:rPr lang="en-IN" smtClean="0"/>
              <a:t>13-07-2023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964D1-FE4A-2EB7-F120-8423ED8A1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A682F7-0CC0-43D8-9F53-15FD5EAF8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0F70C-376D-4634-925A-7B5053678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557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6AE6D-0EA9-634B-07A5-170E23563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D0A2-435A-43D2-B344-46F80C45534D}" type="datetimeFigureOut">
              <a:rPr lang="en-IN" smtClean="0"/>
              <a:t>13-07-2023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3B45AA-5342-D7FA-9B90-42521726E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21004-7877-1648-5C72-CE40A1E3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0F70C-376D-4634-925A-7B5053678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2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DB51-1FB7-69EA-C5FE-B2428CA07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9419D-F2F0-D928-CB66-10FCE68D0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0198E-017E-A440-B844-60F8465EF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CD799-8CF9-AA7F-39DB-FEE5B1D44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D0A2-435A-43D2-B344-46F80C45534D}" type="datetimeFigureOut">
              <a:rPr lang="en-IN" smtClean="0"/>
              <a:t>13-07-2023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8583D-A7C1-E988-7F95-A5E8788B3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1D64C-3FD3-574F-14A7-2574FEC78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0F70C-376D-4634-925A-7B5053678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453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3ED77-E362-2BDC-FA19-ACB4DF8C0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6FC5F9-4485-6D6F-6289-4B5D2A2A58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BF9F3-3E9A-CDCC-8BC9-CF5027CEC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9ABF9-9528-4D9F-B3AA-039D9F7B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D0A2-435A-43D2-B344-46F80C45534D}" type="datetimeFigureOut">
              <a:rPr lang="en-IN" smtClean="0"/>
              <a:t>13-07-2023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D5077-36BD-0309-CDE4-9EF019744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15607-4487-2B09-8A28-91A381AB4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0F70C-376D-4634-925A-7B5053678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679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257BDC-8018-543E-2E7C-9754C159F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F6CAF-0267-E8BD-F872-06B3CBEB1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7A34A-10D2-CEF6-671B-604402FF87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7D0A2-435A-43D2-B344-46F80C45534D}" type="datetimeFigureOut">
              <a:rPr lang="en-IN" smtClean="0"/>
              <a:t>13-07-2023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003E3-D983-4715-7BCA-EE22FF4F9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75B75-0758-58E2-75C5-41F1C19FD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0F70C-376D-4634-925A-7B5053678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74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real.com/en/articles/commitments/our-methodology/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tefcee.org/sustainability-challenges/" TargetMode="External"/><Relationship Id="rId4" Type="http://schemas.openxmlformats.org/officeDocument/2006/relationships/hyperlink" Target="https://www.edie.net/loreals-biggest-challenge-is-making-sustainability-desirable/#:~:text=L'Or%C3%A9al's%20biggest%20challenge%20is%20getting%20consumers%20to%20come%20on,responsibility%20and%20sustainability%20Alexandra%20Palt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o.io/supply-chain-analysis-case-study/" TargetMode="External"/><Relationship Id="rId2" Type="http://schemas.openxmlformats.org/officeDocument/2006/relationships/hyperlink" Target="https://data.world/usaid/supply-chain-shipment-pric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package" Target="../embeddings/Microsoft_Excel_Macro-Enabled_Worksheet.xlsm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9.png"/><Relationship Id="rId7" Type="http://schemas.openxmlformats.org/officeDocument/2006/relationships/oleObject" Target="../embeddings/oleObject1.bin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row of samples for medical testing">
            <a:extLst>
              <a:ext uri="{FF2B5EF4-FFF2-40B4-BE49-F238E27FC236}">
                <a16:creationId xmlns:a16="http://schemas.microsoft.com/office/drawing/2014/main" id="{C06360F8-2CB8-2E35-9226-359AEF117E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25000"/>
          <a:stretch/>
        </p:blipFill>
        <p:spPr>
          <a:xfrm>
            <a:off x="20" y="0"/>
            <a:ext cx="12191979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EEE40-6FC2-BB44-BF19-64E33B1A0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8123208" cy="1873183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t">
            <a:noAutofit/>
          </a:bodyPr>
          <a:lstStyle/>
          <a:p>
            <a:pPr algn="l"/>
            <a:r>
              <a:rPr lang="en-IN" sz="6600" b="1" dirty="0"/>
              <a:t>Supply Chain Analysis on Beauty Products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FF46B-DF4E-CAA6-8C45-673D6ABCE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419" y="4857154"/>
            <a:ext cx="3145766" cy="1588514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b">
            <a:normAutofit/>
          </a:bodyPr>
          <a:lstStyle/>
          <a:p>
            <a:pPr algn="l"/>
            <a:r>
              <a:rPr lang="en-IN" sz="2000" b="1" dirty="0"/>
              <a:t>Team Members:</a:t>
            </a:r>
          </a:p>
          <a:p>
            <a:pPr algn="l"/>
            <a:r>
              <a:rPr lang="en-IN" sz="1800" dirty="0"/>
              <a:t>Yashu Bhati </a:t>
            </a:r>
          </a:p>
          <a:p>
            <a:pPr algn="l"/>
            <a:r>
              <a:rPr lang="en-IN" sz="1800" dirty="0"/>
              <a:t>Tanvi </a:t>
            </a:r>
            <a:r>
              <a:rPr lang="en-IN" sz="1800" dirty="0" err="1"/>
              <a:t>Vishnukumar</a:t>
            </a:r>
            <a:r>
              <a:rPr lang="en-IN" sz="1800" dirty="0"/>
              <a:t> Prajapati</a:t>
            </a:r>
          </a:p>
          <a:p>
            <a:pPr algn="l"/>
            <a:r>
              <a:rPr lang="en-IN" sz="1800" dirty="0"/>
              <a:t>Niraj </a:t>
            </a:r>
            <a:r>
              <a:rPr lang="en-IN" sz="1800" dirty="0" err="1"/>
              <a:t>Manjobhai</a:t>
            </a:r>
            <a:r>
              <a:rPr lang="en-IN" sz="1800" dirty="0"/>
              <a:t> Patel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32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preadsheet and calculator">
            <a:extLst>
              <a:ext uri="{FF2B5EF4-FFF2-40B4-BE49-F238E27FC236}">
                <a16:creationId xmlns:a16="http://schemas.microsoft.com/office/drawing/2014/main" id="{651C1059-D6FD-EAD2-95F1-842C6D24B7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"/>
            <a:ext cx="12192000" cy="68580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4281A-C790-9C73-89DF-BCDE1818F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Calculations (Contd.)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BAE40C-4BEF-3855-4E62-222C4637AC12}"/>
              </a:ext>
            </a:extLst>
          </p:cNvPr>
          <p:cNvSpPr txBox="1"/>
          <p:nvPr/>
        </p:nvSpPr>
        <p:spPr>
          <a:xfrm>
            <a:off x="336192" y="3260089"/>
            <a:ext cx="274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6) Value Index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885E3D0-596B-E7EB-EFDD-C4DB992870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55"/>
          <a:stretch/>
        </p:blipFill>
        <p:spPr>
          <a:xfrm>
            <a:off x="336193" y="3712075"/>
            <a:ext cx="6728842" cy="28785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7CF1CC-0038-A418-4AD9-296155A202F4}"/>
              </a:ext>
            </a:extLst>
          </p:cNvPr>
          <p:cNvSpPr txBox="1"/>
          <p:nvPr/>
        </p:nvSpPr>
        <p:spPr>
          <a:xfrm>
            <a:off x="336193" y="1089941"/>
            <a:ext cx="5555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5) Business Processes – Efficiency ratio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34B4FF-D00C-52B4-2C18-14F06901E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92" y="1592883"/>
            <a:ext cx="6546069" cy="15845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4AEC1D-AAC1-10B2-13B9-92BD692E81C8}"/>
              </a:ext>
            </a:extLst>
          </p:cNvPr>
          <p:cNvSpPr txBox="1"/>
          <p:nvPr/>
        </p:nvSpPr>
        <p:spPr>
          <a:xfrm>
            <a:off x="7341079" y="1786275"/>
            <a:ext cx="4514729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As the efficiency ratio is 0.81, therefore, a higher efficiency ratio indicates better utilization and productivity, implying that more output is being generated per unit of input.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66CBA1-BCCE-D8A6-BE4D-2771A2ACB283}"/>
              </a:ext>
            </a:extLst>
          </p:cNvPr>
          <p:cNvSpPr txBox="1"/>
          <p:nvPr/>
        </p:nvSpPr>
        <p:spPr>
          <a:xfrm>
            <a:off x="7341078" y="3920221"/>
            <a:ext cx="4514729" cy="24622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For haircare, Dove has a high value index out of other brands, which means that it is a better product and holds a greater value, which is 61.</a:t>
            </a:r>
          </a:p>
          <a:p>
            <a:endParaRPr lang="en-US" sz="1400" dirty="0"/>
          </a:p>
          <a:p>
            <a:r>
              <a:rPr lang="en-US" sz="1400" dirty="0"/>
              <a:t>For skincare, Cetaphil, has a high value index out of other brands, which means that it is a better product and holds a greater value among other skincare brands, which is 55.</a:t>
            </a:r>
          </a:p>
          <a:p>
            <a:endParaRPr lang="en-US" sz="1400" dirty="0"/>
          </a:p>
          <a:p>
            <a:r>
              <a:rPr lang="en-US" sz="1400" dirty="0"/>
              <a:t>Similarly, for cosmetics, Maybelline has a high value index out of other brands, which means that it is a better product and holds a greater value, which is Maybelline.</a:t>
            </a:r>
          </a:p>
        </p:txBody>
      </p:sp>
    </p:spTree>
    <p:extLst>
      <p:ext uri="{BB962C8B-B14F-4D97-AF65-F5344CB8AC3E}">
        <p14:creationId xmlns:p14="http://schemas.microsoft.com/office/powerpoint/2010/main" val="2928136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A9478A-D7C6-B8C9-FD07-BEEE3C9CC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Results</a:t>
            </a:r>
          </a:p>
        </p:txBody>
      </p:sp>
      <p:pic>
        <p:nvPicPr>
          <p:cNvPr id="6" name="Picture 5" descr="A pie chart with numbers and a circle&#10;&#10;Description automatically generated">
            <a:extLst>
              <a:ext uri="{FF2B5EF4-FFF2-40B4-BE49-F238E27FC236}">
                <a16:creationId xmlns:a16="http://schemas.microsoft.com/office/drawing/2014/main" id="{160BB89F-2157-9441-B3F0-FA0BA9011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4112"/>
            <a:ext cx="6853539" cy="3497824"/>
          </a:xfrm>
          <a:prstGeom prst="rect">
            <a:avLst/>
          </a:prstGeom>
        </p:spPr>
      </p:pic>
      <p:pic>
        <p:nvPicPr>
          <p:cNvPr id="4" name="Picture 3" descr="A pie chart with text on it&#10;&#10;Description automatically generated">
            <a:extLst>
              <a:ext uri="{FF2B5EF4-FFF2-40B4-BE49-F238E27FC236}">
                <a16:creationId xmlns:a16="http://schemas.microsoft.com/office/drawing/2014/main" id="{7F155D63-03C8-0EA3-1615-3CE73EE12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654" y="1711879"/>
            <a:ext cx="4073238" cy="3582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9B1C0-463B-4424-1B35-4929F5957986}"/>
              </a:ext>
            </a:extLst>
          </p:cNvPr>
          <p:cNvSpPr txBox="1"/>
          <p:nvPr/>
        </p:nvSpPr>
        <p:spPr>
          <a:xfrm>
            <a:off x="295213" y="5529528"/>
            <a:ext cx="568193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Air transport has the lowest defect rate of 20.1%, whereas road transport has a higher defect rate of 28.9%.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AEB31-0AC1-3F8E-61CA-554154AE35F8}"/>
              </a:ext>
            </a:extLst>
          </p:cNvPr>
          <p:cNvSpPr txBox="1"/>
          <p:nvPr/>
        </p:nvSpPr>
        <p:spPr>
          <a:xfrm>
            <a:off x="6510068" y="5529527"/>
            <a:ext cx="5463396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Cosmetics has the lowest defect rate of 21.9%, whereas Skincare has a higher defect rate of 41%.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FCFBEA-25FB-47E9-2CD2-584844B7D654}"/>
              </a:ext>
            </a:extLst>
          </p:cNvPr>
          <p:cNvSpPr txBox="1"/>
          <p:nvPr/>
        </p:nvSpPr>
        <p:spPr>
          <a:xfrm>
            <a:off x="6215184" y="1716219"/>
            <a:ext cx="334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Defect Rates by Product Type</a:t>
            </a:r>
          </a:p>
        </p:txBody>
      </p:sp>
    </p:spTree>
    <p:extLst>
      <p:ext uri="{BB962C8B-B14F-4D97-AF65-F5344CB8AC3E}">
        <p14:creationId xmlns:p14="http://schemas.microsoft.com/office/powerpoint/2010/main" val="1106563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Glasses on top of a book">
            <a:extLst>
              <a:ext uri="{FF2B5EF4-FFF2-40B4-BE49-F238E27FC236}">
                <a16:creationId xmlns:a16="http://schemas.microsoft.com/office/drawing/2014/main" id="{AF651A10-57CB-346B-F1C0-05518CB00C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6588" b="-1"/>
          <a:stretch/>
        </p:blipFill>
        <p:spPr>
          <a:xfrm>
            <a:off x="2295776" y="0"/>
            <a:ext cx="9896222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C8028-1DC0-61DC-8BA6-EBA26EF55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IN" sz="4000" b="1"/>
              <a:t>References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D302F892-1380-185D-44FD-8D7F04827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5183909" cy="3742762"/>
          </a:xfrm>
        </p:spPr>
        <p:txBody>
          <a:bodyPr>
            <a:normAutofit/>
          </a:bodyPr>
          <a:lstStyle/>
          <a:p>
            <a:r>
              <a:rPr lang="en-IN" sz="1700" dirty="0">
                <a:hlinkClick r:id="rId3"/>
              </a:rPr>
              <a:t>https://www.loreal.com/en/articles/commitments/our-methodology/</a:t>
            </a:r>
            <a:endParaRPr lang="en-IN" sz="1700" dirty="0"/>
          </a:p>
          <a:p>
            <a:r>
              <a:rPr lang="en-IN" sz="1700" dirty="0">
                <a:hlinkClick r:id="rId4"/>
              </a:rPr>
              <a:t>https://www.edie.net/loreals-biggest-challenge-is-making-sustainability-desirable/#:~:text=L'Or%C3%A9al's%20biggest%20challenge%20is%20getting%20consumers%20to%20come%20on,responsibility%20and%20sustainability%20Alexandra%20Palt</a:t>
            </a:r>
            <a:r>
              <a:rPr lang="en-IN" sz="1700" dirty="0"/>
              <a:t>.</a:t>
            </a:r>
          </a:p>
          <a:p>
            <a:r>
              <a:rPr lang="en-IN" sz="1700" dirty="0">
                <a:hlinkClick r:id="rId5"/>
              </a:rPr>
              <a:t>https://mitefcee.org/sustainability-challenges/</a:t>
            </a:r>
            <a:endParaRPr lang="en-IN" sz="1700" dirty="0"/>
          </a:p>
          <a:p>
            <a:endParaRPr lang="en-IN" sz="1700" dirty="0"/>
          </a:p>
          <a:p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555290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row of samples for medical testing">
            <a:extLst>
              <a:ext uri="{FF2B5EF4-FFF2-40B4-BE49-F238E27FC236}">
                <a16:creationId xmlns:a16="http://schemas.microsoft.com/office/drawing/2014/main" id="{C06360F8-2CB8-2E35-9226-359AEF117E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25000"/>
          <a:stretch/>
        </p:blipFill>
        <p:spPr>
          <a:xfrm>
            <a:off x="20" y="0"/>
            <a:ext cx="1219197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EEE40-6FC2-BB44-BF19-64E33B1A0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8935" y="2819584"/>
            <a:ext cx="4914181" cy="915653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t">
            <a:noAutofit/>
          </a:bodyPr>
          <a:lstStyle/>
          <a:p>
            <a:r>
              <a:rPr lang="en-IN" sz="66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4133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7374A05C-B27E-98D5-D276-58DB60F61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10" r="6998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297EBB-54B8-826C-5B01-2350DAB1E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16" y="609600"/>
            <a:ext cx="7571406" cy="1322887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B8FFE-20CE-2CA4-4693-B75DBFCE8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16" y="2194102"/>
            <a:ext cx="8074324" cy="390858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Söhne"/>
              </a:rPr>
              <a:t>The </a:t>
            </a:r>
            <a:r>
              <a:rPr lang="en-US" b="1" i="0" dirty="0">
                <a:effectLst/>
                <a:latin typeface="Söhne"/>
              </a:rPr>
              <a:t>business problem for the dataset is to optimize product recommendations to enhance customer personalization and increase sales.</a:t>
            </a:r>
          </a:p>
          <a:p>
            <a:pPr marL="0" indent="0" algn="just">
              <a:buNone/>
            </a:pPr>
            <a:endParaRPr lang="en-US" b="1" i="0" dirty="0">
              <a:effectLst/>
              <a:latin typeface="Söhne"/>
            </a:endParaRPr>
          </a:p>
          <a:p>
            <a:pPr algn="just"/>
            <a:r>
              <a:rPr lang="en-US" sz="2000" b="0" i="0" dirty="0">
                <a:effectLst/>
                <a:latin typeface="Söhne"/>
              </a:rPr>
              <a:t>To analyze the problem, </a:t>
            </a:r>
            <a:r>
              <a:rPr lang="en-US" sz="2000" dirty="0">
                <a:latin typeface="Söhne"/>
              </a:rPr>
              <a:t>the main factors which need to be analyzed are </a:t>
            </a:r>
            <a:r>
              <a:rPr lang="en-US" sz="2000" b="0" i="0" dirty="0">
                <a:effectLst/>
                <a:latin typeface="Söhne"/>
              </a:rPr>
              <a:t>manufacturing costs, inspection results, and defect rates to evaluate and rank of </a:t>
            </a:r>
            <a:r>
              <a:rPr lang="en-US" sz="2000" dirty="0">
                <a:latin typeface="Söhne"/>
              </a:rPr>
              <a:t>brand</a:t>
            </a:r>
            <a:r>
              <a:rPr lang="en-US" sz="2000" b="0" i="0" dirty="0">
                <a:effectLst/>
                <a:latin typeface="Söhne"/>
              </a:rPr>
              <a:t>s &amp; suppliers based on their performance and quality standards.</a:t>
            </a:r>
            <a:endParaRPr lang="en-US" sz="2000" dirty="0">
              <a:latin typeface="Söhne"/>
            </a:endParaRPr>
          </a:p>
          <a:p>
            <a:pPr algn="just"/>
            <a:r>
              <a:rPr lang="en-US" sz="2000" b="0" i="0" dirty="0">
                <a:effectLst/>
                <a:latin typeface="Söhne"/>
              </a:rPr>
              <a:t>Analyze production volumes and costs to determine optimal production levels that maximize revenue while minimizing manufacturing costs.</a:t>
            </a:r>
          </a:p>
        </p:txBody>
      </p:sp>
    </p:spTree>
    <p:extLst>
      <p:ext uri="{BB962C8B-B14F-4D97-AF65-F5344CB8AC3E}">
        <p14:creationId xmlns:p14="http://schemas.microsoft.com/office/powerpoint/2010/main" val="10574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F27FA-BF6E-3F0B-4746-800D0D649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304" y="269906"/>
            <a:ext cx="6565392" cy="1325563"/>
          </a:xfrm>
        </p:spPr>
        <p:txBody>
          <a:bodyPr>
            <a:normAutofit fontScale="90000"/>
          </a:bodyPr>
          <a:lstStyle/>
          <a:p>
            <a:r>
              <a:rPr lang="en-IN" sz="7200" b="1" dirty="0">
                <a:solidFill>
                  <a:schemeClr val="accent5">
                    <a:lumMod val="50000"/>
                  </a:schemeClr>
                </a:solidFill>
              </a:rPr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39767-C92E-A18E-9E81-9F73C388B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" y="2090801"/>
            <a:ext cx="10515600" cy="3834511"/>
          </a:xfrm>
        </p:spPr>
        <p:txBody>
          <a:bodyPr>
            <a:normAutofit fontScale="85000" lnSpcReduction="10000"/>
          </a:bodyPr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Dataset 1: 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  <a:hlinkClick r:id="rId2"/>
              </a:rPr>
              <a:t>https://data.world/usaid/supply-chain-shipment-pricing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Dataset 2: </a:t>
            </a:r>
            <a:r>
              <a:rPr lang="en-US" b="1" dirty="0">
                <a:solidFill>
                  <a:srgbClr val="0563C1"/>
                </a:solidFill>
                <a:hlinkClick r:id="rId3"/>
              </a:rPr>
              <a:t>https://statso.io/supply-chain-analysis-case-study/</a:t>
            </a:r>
            <a:endParaRPr lang="en-US" b="1" dirty="0">
              <a:solidFill>
                <a:srgbClr val="0563C1"/>
              </a:solidFill>
            </a:endParaRPr>
          </a:p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Merged Dataset: </a:t>
            </a:r>
          </a:p>
          <a:p>
            <a:pPr marL="0" indent="0">
              <a:buNone/>
            </a:pP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The dataset was gathered from a startup in the fashion and beauty industries. Based on the supply chain, the dataset is about various product types like haircare, skincare &amp; cosmetics.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The merged time-series dataset has 100 rows &amp; 29 columns.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The dataset consists of information about sourcing, manufacturing, transportation, inventory management, sales and customer demographics, etc.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FB07FDE-A77C-9946-4FBD-57E34C4110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98310"/>
              </p:ext>
            </p:extLst>
          </p:nvPr>
        </p:nvGraphicFramePr>
        <p:xfrm>
          <a:off x="3257908" y="2939720"/>
          <a:ext cx="1038048" cy="795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4" imgW="914400" imgH="771792" progId="Excel.SheetMacroEnabled.12">
                  <p:embed/>
                </p:oleObj>
              </mc:Choice>
              <mc:Fallback>
                <p:oleObj name="Macro-Enabled Worksheet" showAsIcon="1" r:id="rId4" imgW="914400" imgH="771792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57908" y="2939720"/>
                        <a:ext cx="1038048" cy="7955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0897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BF3CC-93E7-EDAB-88E7-255EB76A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92" y="1683761"/>
            <a:ext cx="4119340" cy="2672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Manufacturing process of L'Oréal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B945959-3E83-5908-85E4-41061437EE13}"/>
              </a:ext>
            </a:extLst>
          </p:cNvPr>
          <p:cNvSpPr/>
          <p:nvPr/>
        </p:nvSpPr>
        <p:spPr>
          <a:xfrm>
            <a:off x="5835091" y="1404474"/>
            <a:ext cx="1878256" cy="105532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40080">
              <a:spcAft>
                <a:spcPts val="600"/>
              </a:spcAft>
            </a:pPr>
            <a:r>
              <a:rPr lang="en-IN" sz="126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Formula Ingredients Extraction</a:t>
            </a:r>
          </a:p>
          <a:p>
            <a:pPr algn="ctr" defTabSz="640080">
              <a:spcAft>
                <a:spcPts val="600"/>
              </a:spcAft>
            </a:pPr>
            <a:r>
              <a:rPr lang="en-IN" sz="1260" dirty="0"/>
              <a:t>(240 min)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7DEF26-2BA4-28BD-714E-C9ADAC886FB5}"/>
              </a:ext>
            </a:extLst>
          </p:cNvPr>
          <p:cNvSpPr/>
          <p:nvPr/>
        </p:nvSpPr>
        <p:spPr>
          <a:xfrm>
            <a:off x="8038742" y="603316"/>
            <a:ext cx="1878256" cy="105532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40080">
              <a:spcAft>
                <a:spcPts val="600"/>
              </a:spcAft>
            </a:pPr>
            <a:r>
              <a:rPr lang="en-IN" sz="126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Formula Ingredients Transportation</a:t>
            </a:r>
          </a:p>
          <a:p>
            <a:pPr algn="ctr" defTabSz="640080">
              <a:spcAft>
                <a:spcPts val="600"/>
              </a:spcAft>
            </a:pPr>
            <a:r>
              <a:rPr lang="en-IN" sz="1260" dirty="0"/>
              <a:t>(480 min)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C7A138-8C87-BCB6-0EF4-49623D1E99FB}"/>
              </a:ext>
            </a:extLst>
          </p:cNvPr>
          <p:cNvSpPr txBox="1"/>
          <p:nvPr/>
        </p:nvSpPr>
        <p:spPr>
          <a:xfrm>
            <a:off x="7257656" y="2838887"/>
            <a:ext cx="4314229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40080">
              <a:spcAft>
                <a:spcPts val="600"/>
              </a:spcAft>
            </a:pPr>
            <a:r>
              <a:rPr lang="en-IN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C5E99F-A022-FE1C-345E-7060D786A392}"/>
              </a:ext>
            </a:extLst>
          </p:cNvPr>
          <p:cNvSpPr/>
          <p:nvPr/>
        </p:nvSpPr>
        <p:spPr>
          <a:xfrm>
            <a:off x="8023431" y="2320015"/>
            <a:ext cx="1632217" cy="98022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40080">
              <a:spcAft>
                <a:spcPts val="600"/>
              </a:spcAft>
            </a:pPr>
            <a:r>
              <a:rPr lang="en-IN" sz="126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Product Manufacturing</a:t>
            </a:r>
          </a:p>
          <a:p>
            <a:pPr algn="ctr" defTabSz="640080">
              <a:spcAft>
                <a:spcPts val="600"/>
              </a:spcAft>
            </a:pPr>
            <a:r>
              <a:rPr lang="en-IN" sz="1260" dirty="0"/>
              <a:t>(260 min)</a:t>
            </a:r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45A345-4A45-DD8C-DB0F-07A4B8202519}"/>
              </a:ext>
            </a:extLst>
          </p:cNvPr>
          <p:cNvSpPr/>
          <p:nvPr/>
        </p:nvSpPr>
        <p:spPr>
          <a:xfrm>
            <a:off x="10074489" y="2036191"/>
            <a:ext cx="1916406" cy="114809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40080">
              <a:spcAft>
                <a:spcPts val="600"/>
              </a:spcAft>
            </a:pPr>
            <a:r>
              <a:rPr lang="en-IN" sz="126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Storage at Distribution </a:t>
            </a:r>
            <a:r>
              <a:rPr lang="en-IN" sz="1260" kern="1200" dirty="0" err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Center</a:t>
            </a:r>
            <a:endParaRPr lang="en-IN" sz="1260" kern="12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algn="ctr" defTabSz="640080">
              <a:spcAft>
                <a:spcPts val="600"/>
              </a:spcAft>
            </a:pPr>
            <a:r>
              <a:rPr lang="en-IN" sz="1260" dirty="0"/>
              <a:t>(600 min)</a:t>
            </a:r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D6BF26-9C1A-238C-33BC-BD4761F26B83}"/>
              </a:ext>
            </a:extLst>
          </p:cNvPr>
          <p:cNvSpPr/>
          <p:nvPr/>
        </p:nvSpPr>
        <p:spPr>
          <a:xfrm>
            <a:off x="10115833" y="3434415"/>
            <a:ext cx="1875062" cy="104504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40080">
              <a:spcAft>
                <a:spcPts val="600"/>
              </a:spcAft>
            </a:pPr>
            <a:r>
              <a:rPr lang="en-IN" sz="126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Storage At Retailer</a:t>
            </a:r>
          </a:p>
          <a:p>
            <a:pPr algn="ctr" defTabSz="640080">
              <a:spcAft>
                <a:spcPts val="600"/>
              </a:spcAft>
            </a:pPr>
            <a:r>
              <a:rPr lang="en-IN" sz="1260" dirty="0"/>
              <a:t>(800 min)</a:t>
            </a:r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8CABFC-5CB5-D45F-71CF-0C8A78376C44}"/>
              </a:ext>
            </a:extLst>
          </p:cNvPr>
          <p:cNvSpPr/>
          <p:nvPr/>
        </p:nvSpPr>
        <p:spPr>
          <a:xfrm>
            <a:off x="8318237" y="3541489"/>
            <a:ext cx="1504493" cy="9379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40080">
              <a:spcAft>
                <a:spcPts val="600"/>
              </a:spcAft>
            </a:pPr>
            <a:r>
              <a:rPr lang="en-IN" sz="126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Product Use</a:t>
            </a:r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39F775-B251-B899-11E3-C8E511314778}"/>
              </a:ext>
            </a:extLst>
          </p:cNvPr>
          <p:cNvSpPr/>
          <p:nvPr/>
        </p:nvSpPr>
        <p:spPr>
          <a:xfrm>
            <a:off x="5571241" y="4314814"/>
            <a:ext cx="1826013" cy="84773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40080">
              <a:spcAft>
                <a:spcPts val="600"/>
              </a:spcAft>
            </a:pPr>
            <a:r>
              <a:rPr lang="en-IN" sz="126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Packaging Recycling</a:t>
            </a:r>
          </a:p>
          <a:p>
            <a:pPr algn="ctr" defTabSz="640080">
              <a:spcAft>
                <a:spcPts val="600"/>
              </a:spcAft>
            </a:pPr>
            <a:r>
              <a:rPr lang="en-IN" sz="1260" dirty="0"/>
              <a:t>(2000 min)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31E558-1C81-AD51-7898-0BCBE2F9A2CD}"/>
              </a:ext>
            </a:extLst>
          </p:cNvPr>
          <p:cNvSpPr/>
          <p:nvPr/>
        </p:nvSpPr>
        <p:spPr>
          <a:xfrm>
            <a:off x="6388355" y="3052542"/>
            <a:ext cx="1647496" cy="97789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40080">
              <a:spcAft>
                <a:spcPts val="600"/>
              </a:spcAft>
            </a:pPr>
            <a:r>
              <a:rPr lang="en-IN" sz="126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Packaging Production</a:t>
            </a:r>
          </a:p>
          <a:p>
            <a:pPr algn="ctr" defTabSz="640080">
              <a:spcAft>
                <a:spcPts val="600"/>
              </a:spcAft>
            </a:pPr>
            <a:r>
              <a:rPr lang="en-IN" sz="1260" dirty="0"/>
              <a:t>(550 min)</a:t>
            </a:r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80C0371-D684-BEFB-3330-4E2D12B9D876}"/>
              </a:ext>
            </a:extLst>
          </p:cNvPr>
          <p:cNvSpPr/>
          <p:nvPr/>
        </p:nvSpPr>
        <p:spPr>
          <a:xfrm>
            <a:off x="8361379" y="4774266"/>
            <a:ext cx="1713110" cy="99267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40080">
              <a:spcAft>
                <a:spcPts val="600"/>
              </a:spcAft>
            </a:pPr>
            <a:r>
              <a:rPr lang="en-IN" sz="126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Formula End Of Life</a:t>
            </a:r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62E7A1-F663-7EBC-990B-173D8738C3E0}"/>
              </a:ext>
            </a:extLst>
          </p:cNvPr>
          <p:cNvSpPr/>
          <p:nvPr/>
        </p:nvSpPr>
        <p:spPr>
          <a:xfrm>
            <a:off x="4334582" y="5312199"/>
            <a:ext cx="1500509" cy="90949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40080">
              <a:spcAft>
                <a:spcPts val="600"/>
              </a:spcAft>
            </a:pPr>
            <a:r>
              <a:rPr lang="en-IN" sz="126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Packaging End Of Life</a:t>
            </a:r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824CD4D-A105-3300-24F2-7F781953C310}"/>
              </a:ext>
            </a:extLst>
          </p:cNvPr>
          <p:cNvSpPr/>
          <p:nvPr/>
        </p:nvSpPr>
        <p:spPr>
          <a:xfrm>
            <a:off x="4456666" y="2253395"/>
            <a:ext cx="1742656" cy="105532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40080">
              <a:spcAft>
                <a:spcPts val="600"/>
              </a:spcAft>
            </a:pPr>
            <a:r>
              <a:rPr lang="en-IN" sz="126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Packaging Materials extraction</a:t>
            </a:r>
          </a:p>
          <a:p>
            <a:pPr algn="ctr" defTabSz="640080">
              <a:spcAft>
                <a:spcPts val="600"/>
              </a:spcAft>
            </a:pPr>
            <a:r>
              <a:rPr lang="en-IN" sz="1260" dirty="0"/>
              <a:t>(300 min)</a:t>
            </a:r>
            <a:endParaRPr lang="en-IN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EE223037-B3C2-17AD-8A20-036CBD9292EB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 flipV="1">
            <a:off x="7713347" y="1130980"/>
            <a:ext cx="325395" cy="80115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58770144-E83A-8F90-99CA-C58A4A0286A5}"/>
              </a:ext>
            </a:extLst>
          </p:cNvPr>
          <p:cNvCxnSpPr>
            <a:cxnSpLocks/>
            <a:stCxn id="5" idx="4"/>
            <a:endCxn id="10" idx="0"/>
          </p:cNvCxnSpPr>
          <p:nvPr/>
        </p:nvCxnSpPr>
        <p:spPr>
          <a:xfrm rot="5400000">
            <a:off x="8578020" y="1920164"/>
            <a:ext cx="661371" cy="1383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1948417A-A1D1-1ADF-509E-9232409D5FEC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9655648" y="2610237"/>
            <a:ext cx="418841" cy="19989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5FA446CF-1433-0DF2-862B-183B4FCB1D15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 rot="16200000" flipH="1">
            <a:off x="10917962" y="3299013"/>
            <a:ext cx="250132" cy="206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D0CB3682-1C8D-D7EC-8A9E-A6643ECAA5BE}"/>
              </a:ext>
            </a:extLst>
          </p:cNvPr>
          <p:cNvCxnSpPr>
            <a:cxnSpLocks/>
            <a:stCxn id="12" idx="4"/>
            <a:endCxn id="13" idx="6"/>
          </p:cNvCxnSpPr>
          <p:nvPr/>
        </p:nvCxnSpPr>
        <p:spPr>
          <a:xfrm rot="5400000" flipH="1">
            <a:off x="10203554" y="3629651"/>
            <a:ext cx="468985" cy="1230634"/>
          </a:xfrm>
          <a:prstGeom prst="curvedConnector4">
            <a:avLst>
              <a:gd name="adj1" fmla="val -48744"/>
              <a:gd name="adj2" fmla="val 8809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2749AF77-1E08-1DD3-B5CC-DA4EB1838DD4}"/>
              </a:ext>
            </a:extLst>
          </p:cNvPr>
          <p:cNvCxnSpPr>
            <a:cxnSpLocks/>
            <a:stCxn id="13" idx="2"/>
            <a:endCxn id="14" idx="4"/>
          </p:cNvCxnSpPr>
          <p:nvPr/>
        </p:nvCxnSpPr>
        <p:spPr>
          <a:xfrm rot="10800000" flipV="1">
            <a:off x="6484249" y="4010474"/>
            <a:ext cx="1833989" cy="1152073"/>
          </a:xfrm>
          <a:prstGeom prst="curvedConnector4">
            <a:avLst>
              <a:gd name="adj1" fmla="val 25109"/>
              <a:gd name="adj2" fmla="val 11984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3A6CE348-5980-CC72-B109-B18A035C9D35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>
          <a:xfrm rot="5400000" flipH="1" flipV="1">
            <a:off x="6705986" y="3808698"/>
            <a:ext cx="284378" cy="72785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82454E93-079A-2853-3FD2-6466E0FBD688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>
          <a:xfrm rot="5400000" flipH="1" flipV="1">
            <a:off x="7496560" y="2525671"/>
            <a:ext cx="242415" cy="81132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63FA4460-24E5-C40C-98DD-B742ED1FBFDB}"/>
              </a:ext>
            </a:extLst>
          </p:cNvPr>
          <p:cNvCxnSpPr>
            <a:cxnSpLocks/>
            <a:stCxn id="13" idx="4"/>
            <a:endCxn id="16" idx="0"/>
          </p:cNvCxnSpPr>
          <p:nvPr/>
        </p:nvCxnSpPr>
        <p:spPr>
          <a:xfrm rot="16200000" flipH="1">
            <a:off x="8996806" y="4553138"/>
            <a:ext cx="294806" cy="1474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749B5640-80F6-1C22-C03B-BDF7E85049E7}"/>
              </a:ext>
            </a:extLst>
          </p:cNvPr>
          <p:cNvCxnSpPr>
            <a:cxnSpLocks/>
            <a:stCxn id="14" idx="3"/>
            <a:endCxn id="17" idx="6"/>
          </p:cNvCxnSpPr>
          <p:nvPr/>
        </p:nvCxnSpPr>
        <p:spPr>
          <a:xfrm rot="5400000">
            <a:off x="5472601" y="5400891"/>
            <a:ext cx="728545" cy="356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1D2B5331-F3CA-F0F3-46C8-719BD839C845}"/>
              </a:ext>
            </a:extLst>
          </p:cNvPr>
          <p:cNvCxnSpPr>
            <a:cxnSpLocks/>
            <a:stCxn id="18" idx="6"/>
            <a:endCxn id="15" idx="2"/>
          </p:cNvCxnSpPr>
          <p:nvPr/>
        </p:nvCxnSpPr>
        <p:spPr>
          <a:xfrm>
            <a:off x="6199322" y="2781059"/>
            <a:ext cx="189033" cy="76043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217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2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62822F-A791-4507-8930-3CEE7262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EDA</a:t>
            </a:r>
          </a:p>
        </p:txBody>
      </p:sp>
      <p:sp>
        <p:nvSpPr>
          <p:cNvPr id="70" name="Rectangle 6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BE16901F-FB5F-D142-82D6-C6EDCC6C3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544" y="27452"/>
            <a:ext cx="4630696" cy="3335617"/>
          </a:xfrm>
          <a:prstGeom prst="rect">
            <a:avLst/>
          </a:prstGeom>
        </p:spPr>
      </p:pic>
      <p:pic>
        <p:nvPicPr>
          <p:cNvPr id="8" name="Picture 7" descr="A bar graph with different colored bars&#10;&#10;Description automatically generated">
            <a:extLst>
              <a:ext uri="{FF2B5EF4-FFF2-40B4-BE49-F238E27FC236}">
                <a16:creationId xmlns:a16="http://schemas.microsoft.com/office/drawing/2014/main" id="{99004ADB-392A-6914-EE30-97CAAE9C7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635" y="65692"/>
            <a:ext cx="4617986" cy="3335617"/>
          </a:xfrm>
          <a:prstGeom prst="rect">
            <a:avLst/>
          </a:prstGeom>
        </p:spPr>
      </p:pic>
      <p:pic>
        <p:nvPicPr>
          <p:cNvPr id="10" name="Picture 9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EBCF53D3-E37E-7A68-AB30-5CAB3CFA7E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942" y="3665353"/>
            <a:ext cx="4471900" cy="3138310"/>
          </a:xfrm>
          <a:prstGeom prst="rect">
            <a:avLst/>
          </a:prstGeom>
        </p:spPr>
      </p:pic>
      <p:pic>
        <p:nvPicPr>
          <p:cNvPr id="4" name="Picture 3" descr="A graph with green bars&#10;&#10;Description automatically generated">
            <a:extLst>
              <a:ext uri="{FF2B5EF4-FFF2-40B4-BE49-F238E27FC236}">
                <a16:creationId xmlns:a16="http://schemas.microsoft.com/office/drawing/2014/main" id="{5F54D5CD-3D82-5B23-86AC-41810CB37E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126" y="3575314"/>
            <a:ext cx="4297406" cy="321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4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9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1BDC7-A039-DC24-76E9-AC212A55A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70" y="348865"/>
            <a:ext cx="11861321" cy="1576446"/>
          </a:xfrm>
        </p:spPr>
        <p:txBody>
          <a:bodyPr anchor="ctr">
            <a:noAutofit/>
          </a:bodyPr>
          <a:lstStyle/>
          <a:p>
            <a:pPr algn="ctr"/>
            <a:r>
              <a:rPr lang="en-IN" sz="6000" b="1" dirty="0">
                <a:solidFill>
                  <a:srgbClr val="FFFFFF"/>
                </a:solidFill>
              </a:rPr>
              <a:t>PESTLE analysis: L'Oréal Professional</a:t>
            </a:r>
          </a:p>
        </p:txBody>
      </p:sp>
      <p:graphicFrame>
        <p:nvGraphicFramePr>
          <p:cNvPr id="94" name="Content Placeholder 2">
            <a:extLst>
              <a:ext uri="{FF2B5EF4-FFF2-40B4-BE49-F238E27FC236}">
                <a16:creationId xmlns:a16="http://schemas.microsoft.com/office/drawing/2014/main" id="{D4AB08DA-0F4A-3F8D-5540-4CBC0C6EB0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2559004"/>
              </p:ext>
            </p:extLst>
          </p:nvPr>
        </p:nvGraphicFramePr>
        <p:xfrm>
          <a:off x="644056" y="2363638"/>
          <a:ext cx="10927829" cy="4295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135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Different kinds of brushes">
            <a:extLst>
              <a:ext uri="{FF2B5EF4-FFF2-40B4-BE49-F238E27FC236}">
                <a16:creationId xmlns:a16="http://schemas.microsoft.com/office/drawing/2014/main" id="{7A1ED405-0B18-BA67-E3C7-751004A2FB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9091" b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A71E43-BF8E-7793-82EB-317FF79A0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6500" b="1" dirty="0"/>
              <a:t>SWOT Analysis for L'Oréal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BAD7B771-1AFA-3402-9878-57826BD72F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3839882"/>
              </p:ext>
            </p:extLst>
          </p:nvPr>
        </p:nvGraphicFramePr>
        <p:xfrm>
          <a:off x="284672" y="1690689"/>
          <a:ext cx="11550770" cy="5055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9598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8D4DD708-F17F-AFCF-0EF2-A2016A01A5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06" r="22583" b="-1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151F3-EB2D-8045-6713-A2888D63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590" y="92015"/>
            <a:ext cx="9102521" cy="1322887"/>
          </a:xfrm>
        </p:spPr>
        <p:txBody>
          <a:bodyPr>
            <a:noAutofit/>
          </a:bodyPr>
          <a:lstStyle/>
          <a:p>
            <a:pPr algn="ctr"/>
            <a:r>
              <a:rPr lang="en-IN" sz="6500" b="1" dirty="0"/>
              <a:t>DMAIC process of L'Oréal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3481132B-10B6-CAC8-111A-EF8A8F582E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5464188"/>
              </p:ext>
            </p:extLst>
          </p:nvPr>
        </p:nvGraphicFramePr>
        <p:xfrm>
          <a:off x="175491" y="1810328"/>
          <a:ext cx="8137235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760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preadsheet and calculator">
            <a:extLst>
              <a:ext uri="{FF2B5EF4-FFF2-40B4-BE49-F238E27FC236}">
                <a16:creationId xmlns:a16="http://schemas.microsoft.com/office/drawing/2014/main" id="{E63BEB0D-85D5-A1A3-1FF7-17AC122C04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4" y="-34"/>
            <a:ext cx="12192000" cy="68580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F8832D-AAF7-CD2F-60CD-F4DE6442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291" y="-34"/>
            <a:ext cx="10515600" cy="1139214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Calculations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9E536B-5D9F-814B-DC22-DF6FEA733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17"/>
          <a:stretch/>
        </p:blipFill>
        <p:spPr>
          <a:xfrm>
            <a:off x="262955" y="3727211"/>
            <a:ext cx="4447550" cy="1871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1522D3-DD69-4939-EF40-8329A9BF1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958" y="1406729"/>
            <a:ext cx="4507850" cy="1225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0B0E80-1A0F-5EDF-75D0-FE5FB7C1C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805" y="3707953"/>
            <a:ext cx="6224187" cy="17433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959ECC-0FF6-3653-9F40-D17BBE7AF54B}"/>
              </a:ext>
            </a:extLst>
          </p:cNvPr>
          <p:cNvSpPr txBox="1"/>
          <p:nvPr/>
        </p:nvSpPr>
        <p:spPr>
          <a:xfrm>
            <a:off x="370393" y="1081939"/>
            <a:ext cx="156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Takt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C40301-C6FF-836D-2AF9-CB5E8BEE627B}"/>
              </a:ext>
            </a:extLst>
          </p:cNvPr>
          <p:cNvSpPr txBox="1"/>
          <p:nvPr/>
        </p:nvSpPr>
        <p:spPr>
          <a:xfrm>
            <a:off x="370393" y="3340237"/>
            <a:ext cx="199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Queue Theory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F90375-19B5-31AA-DCE4-B98847C59298}"/>
              </a:ext>
            </a:extLst>
          </p:cNvPr>
          <p:cNvSpPr txBox="1"/>
          <p:nvPr/>
        </p:nvSpPr>
        <p:spPr>
          <a:xfrm>
            <a:off x="5578269" y="988798"/>
            <a:ext cx="274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Loreal Map 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F7CF85-F9DF-60A4-B454-139718F6B3B9}"/>
              </a:ext>
            </a:extLst>
          </p:cNvPr>
          <p:cNvSpPr txBox="1"/>
          <p:nvPr/>
        </p:nvSpPr>
        <p:spPr>
          <a:xfrm>
            <a:off x="5542212" y="3305730"/>
            <a:ext cx="5555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Business Processes – Multifactor Productivity ratio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196F01-A601-E74C-E669-22E94C2DE6AC}"/>
              </a:ext>
            </a:extLst>
          </p:cNvPr>
          <p:cNvSpPr txBox="1"/>
          <p:nvPr/>
        </p:nvSpPr>
        <p:spPr>
          <a:xfrm>
            <a:off x="5657805" y="6186075"/>
            <a:ext cx="399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Note: Python Notebook for Calculation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9C7773-C1BC-D726-9662-D1085C8092E4}"/>
              </a:ext>
            </a:extLst>
          </p:cNvPr>
          <p:cNvSpPr txBox="1"/>
          <p:nvPr/>
        </p:nvSpPr>
        <p:spPr>
          <a:xfrm>
            <a:off x="5657805" y="2787896"/>
            <a:ext cx="622418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total time taken for manufacturing process is 5230 minutes or 87.16 hours.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92C03-C1C0-D45A-1DB0-2E1EC989E212}"/>
              </a:ext>
            </a:extLst>
          </p:cNvPr>
          <p:cNvSpPr txBox="1"/>
          <p:nvPr/>
        </p:nvSpPr>
        <p:spPr>
          <a:xfrm>
            <a:off x="338371" y="2639627"/>
            <a:ext cx="454948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resulting line is not perfectly balanced. They will probably need to rotate employees across the workstations.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6AAE12-63EF-1899-8EFF-94206ED9C3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535" t="46758"/>
          <a:stretch/>
        </p:blipFill>
        <p:spPr>
          <a:xfrm>
            <a:off x="370393" y="1450258"/>
            <a:ext cx="4443147" cy="11045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4A09B6-64ED-D8C2-49C3-A8AA126981C7}"/>
              </a:ext>
            </a:extLst>
          </p:cNvPr>
          <p:cNvSpPr txBox="1"/>
          <p:nvPr/>
        </p:nvSpPr>
        <p:spPr>
          <a:xfrm>
            <a:off x="232521" y="5709022"/>
            <a:ext cx="4655332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1400" dirty="0"/>
              <a:t>The results shows that an average number of customers in the queue of 20.2 with an average wait time of 2.1 minutes and a 63% probability that an arriving customer will have to join a queue.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CBB942-760D-9A20-EA83-AC752819846B}"/>
              </a:ext>
            </a:extLst>
          </p:cNvPr>
          <p:cNvSpPr txBox="1"/>
          <p:nvPr/>
        </p:nvSpPr>
        <p:spPr>
          <a:xfrm>
            <a:off x="5657805" y="5514152"/>
            <a:ext cx="622418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As the multifactor productivity ratio is 10.01%, therefore, a lower ratio suggests that there is potential for improvement in resource utilization and productivity.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B2E8980F-DA52-F0BA-4C41-E5A7CB38B2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790443"/>
              </p:ext>
            </p:extLst>
          </p:nvPr>
        </p:nvGraphicFramePr>
        <p:xfrm>
          <a:off x="9654789" y="6100254"/>
          <a:ext cx="914400" cy="654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7" imgW="914400" imgH="771792" progId="Package">
                  <p:embed/>
                </p:oleObj>
              </mc:Choice>
              <mc:Fallback>
                <p:oleObj name="Packager Shell Object" showAsIcon="1" r:id="rId7" imgW="914400" imgH="771792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654789" y="6100254"/>
                        <a:ext cx="914400" cy="654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8284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1169</Words>
  <Application>Microsoft Office PowerPoint</Application>
  <PresentationFormat>Widescreen</PresentationFormat>
  <Paragraphs>113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Söhne</vt:lpstr>
      <vt:lpstr>Office Theme</vt:lpstr>
      <vt:lpstr>Macro-Enabled Worksheet</vt:lpstr>
      <vt:lpstr>Package</vt:lpstr>
      <vt:lpstr>Supply Chain Analysis on Beauty Products</vt:lpstr>
      <vt:lpstr>Problem Statement</vt:lpstr>
      <vt:lpstr>Dataset Description</vt:lpstr>
      <vt:lpstr>Manufacturing process of L'Oréal</vt:lpstr>
      <vt:lpstr>EDA</vt:lpstr>
      <vt:lpstr>PESTLE analysis: L'Oréal Professional</vt:lpstr>
      <vt:lpstr>SWOT Analysis for L'Oréal</vt:lpstr>
      <vt:lpstr>DMAIC process of L'Oréal</vt:lpstr>
      <vt:lpstr>Calculations</vt:lpstr>
      <vt:lpstr>Calculations (Contd.)</vt:lpstr>
      <vt:lpstr>Results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Supply Chain Analysis on L'Oréal professional</dc:title>
  <dc:creator>Tanvi Vishnukumar Prajapati;Yashu Bhati</dc:creator>
  <cp:lastModifiedBy>yashu bhati</cp:lastModifiedBy>
  <cp:revision>5</cp:revision>
  <dcterms:created xsi:type="dcterms:W3CDTF">2023-07-12T21:22:25Z</dcterms:created>
  <dcterms:modified xsi:type="dcterms:W3CDTF">2023-07-13T18:48:54Z</dcterms:modified>
</cp:coreProperties>
</file>